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306" r:id="rId6"/>
    <p:sldId id="262" r:id="rId7"/>
    <p:sldId id="276" r:id="rId8"/>
    <p:sldId id="278" r:id="rId9"/>
    <p:sldId id="307" r:id="rId10"/>
    <p:sldId id="261" r:id="rId11"/>
  </p:sldIdLst>
  <p:sldSz cx="9144000" cy="5143500" type="screen16x9"/>
  <p:notesSz cx="6858000" cy="9144000"/>
  <p:embeddedFontLst>
    <p:embeddedFont>
      <p:font typeface="Saira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9E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FC9610-CBDF-4E96-8573-3991F463DF4E}" v="11" dt="2023-05-30T09:37:05.850"/>
  </p1510:revLst>
</p1510:revInfo>
</file>

<file path=ppt/tableStyles.xml><?xml version="1.0" encoding="utf-8"?>
<a:tblStyleLst xmlns:a="http://schemas.openxmlformats.org/drawingml/2006/main" def="{16D2F99F-0535-4B58-A5F2-7C2024E28941}">
  <a:tblStyle styleId="{16D2F99F-0535-4B58-A5F2-7C2024E289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386" y="9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c4d73266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c4d73266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c4d732667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c4d732667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c4d732667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c4d732667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c4d732667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c4d732667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797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69c8454d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69c8454d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8d3500f5c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8d3500f5c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8d3e582e52_1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8d3e582e52_1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c4d732667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8c4d732667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42200" y="1738813"/>
            <a:ext cx="7659600" cy="11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34250" y="2842200"/>
            <a:ext cx="7675500" cy="5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300">
                <a:solidFill>
                  <a:srgbClr val="2ED3D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311700" y="34687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ubTitle" idx="1"/>
          </p:nvPr>
        </p:nvSpPr>
        <p:spPr>
          <a:xfrm>
            <a:off x="962200" y="1602350"/>
            <a:ext cx="24141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2ED3D6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2"/>
          </p:nvPr>
        </p:nvSpPr>
        <p:spPr>
          <a:xfrm>
            <a:off x="962200" y="1911413"/>
            <a:ext cx="24141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subTitle" idx="3"/>
          </p:nvPr>
        </p:nvSpPr>
        <p:spPr>
          <a:xfrm>
            <a:off x="962200" y="2839148"/>
            <a:ext cx="24141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2ED3D6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subTitle" idx="4"/>
          </p:nvPr>
        </p:nvSpPr>
        <p:spPr>
          <a:xfrm>
            <a:off x="959500" y="3146532"/>
            <a:ext cx="2416800" cy="5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subTitle" idx="5"/>
          </p:nvPr>
        </p:nvSpPr>
        <p:spPr>
          <a:xfrm>
            <a:off x="5770400" y="1601488"/>
            <a:ext cx="24141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2ED3D6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6"/>
          </p:nvPr>
        </p:nvSpPr>
        <p:spPr>
          <a:xfrm>
            <a:off x="5770400" y="1910638"/>
            <a:ext cx="24141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7"/>
          </p:nvPr>
        </p:nvSpPr>
        <p:spPr>
          <a:xfrm>
            <a:off x="5770400" y="2837639"/>
            <a:ext cx="24141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rgbClr val="2ED3D6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>
                <a:solidFill>
                  <a:srgbClr val="2ED3D6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8"/>
          </p:nvPr>
        </p:nvSpPr>
        <p:spPr>
          <a:xfrm>
            <a:off x="5770400" y="3145206"/>
            <a:ext cx="2414100" cy="5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324" y="113646"/>
            <a:ext cx="1168416" cy="11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649" y="769423"/>
            <a:ext cx="713925" cy="71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726363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subTitle" idx="1"/>
          </p:nvPr>
        </p:nvSpPr>
        <p:spPr>
          <a:xfrm>
            <a:off x="726238" y="993075"/>
            <a:ext cx="7691400" cy="3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20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ONE_COLUMN_TEXT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ONE_COLUMN_TEXT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ONE_COLUMN_TEXT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ONE_COLUMN_TEXT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6225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1997700" y="1523850"/>
            <a:ext cx="5148600" cy="26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26225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726225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1549775" y="2215063"/>
            <a:ext cx="2484900" cy="11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25494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25494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subTitle" idx="1"/>
          </p:nvPr>
        </p:nvSpPr>
        <p:spPr>
          <a:xfrm>
            <a:off x="4884550" y="1256650"/>
            <a:ext cx="2841900" cy="3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2ED3D6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2"/>
          </p:nvPr>
        </p:nvSpPr>
        <p:spPr>
          <a:xfrm>
            <a:off x="4884549" y="1575501"/>
            <a:ext cx="28419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subTitle" idx="3"/>
          </p:nvPr>
        </p:nvSpPr>
        <p:spPr>
          <a:xfrm>
            <a:off x="4884550" y="2320814"/>
            <a:ext cx="2841900" cy="3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2ED3D6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subTitle" idx="4"/>
          </p:nvPr>
        </p:nvSpPr>
        <p:spPr>
          <a:xfrm>
            <a:off x="4884549" y="2639643"/>
            <a:ext cx="28419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ubTitle" idx="5"/>
          </p:nvPr>
        </p:nvSpPr>
        <p:spPr>
          <a:xfrm>
            <a:off x="4884550" y="3385101"/>
            <a:ext cx="2841900" cy="3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2ED3D6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ubTitle" idx="6"/>
          </p:nvPr>
        </p:nvSpPr>
        <p:spPr>
          <a:xfrm>
            <a:off x="4884549" y="3703802"/>
            <a:ext cx="28419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title" hasCustomPrompt="1"/>
          </p:nvPr>
        </p:nvSpPr>
        <p:spPr>
          <a:xfrm>
            <a:off x="4172567" y="1560845"/>
            <a:ext cx="640200" cy="3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 idx="7" hasCustomPrompt="1"/>
          </p:nvPr>
        </p:nvSpPr>
        <p:spPr>
          <a:xfrm>
            <a:off x="4203883" y="2619750"/>
            <a:ext cx="640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8" hasCustomPrompt="1"/>
          </p:nvPr>
        </p:nvSpPr>
        <p:spPr>
          <a:xfrm>
            <a:off x="4202692" y="3679823"/>
            <a:ext cx="640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9"/>
          </p:nvPr>
        </p:nvSpPr>
        <p:spPr>
          <a:xfrm>
            <a:off x="726225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1702125" y="2603630"/>
            <a:ext cx="15942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2ED3D6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2"/>
          </p:nvPr>
        </p:nvSpPr>
        <p:spPr>
          <a:xfrm>
            <a:off x="1702125" y="2976706"/>
            <a:ext cx="1594200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3"/>
          </p:nvPr>
        </p:nvSpPr>
        <p:spPr>
          <a:xfrm>
            <a:off x="3774900" y="2603630"/>
            <a:ext cx="15942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2ED3D6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4"/>
          </p:nvPr>
        </p:nvSpPr>
        <p:spPr>
          <a:xfrm>
            <a:off x="3774900" y="2976706"/>
            <a:ext cx="1594200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5"/>
          </p:nvPr>
        </p:nvSpPr>
        <p:spPr>
          <a:xfrm>
            <a:off x="5847675" y="2603630"/>
            <a:ext cx="15942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2ED3D6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ubTitle" idx="6"/>
          </p:nvPr>
        </p:nvSpPr>
        <p:spPr>
          <a:xfrm>
            <a:off x="5847675" y="2976706"/>
            <a:ext cx="1594200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726225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025" y="3777899"/>
            <a:ext cx="941963" cy="9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0175" y="471924"/>
            <a:ext cx="574882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subTitle" idx="1"/>
          </p:nvPr>
        </p:nvSpPr>
        <p:spPr>
          <a:xfrm>
            <a:off x="929325" y="3278318"/>
            <a:ext cx="15942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2ED3D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2"/>
          </p:nvPr>
        </p:nvSpPr>
        <p:spPr>
          <a:xfrm>
            <a:off x="929325" y="3602338"/>
            <a:ext cx="1594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3"/>
          </p:nvPr>
        </p:nvSpPr>
        <p:spPr>
          <a:xfrm>
            <a:off x="929325" y="1269793"/>
            <a:ext cx="15942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2ED3D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4"/>
          </p:nvPr>
        </p:nvSpPr>
        <p:spPr>
          <a:xfrm>
            <a:off x="929325" y="1593812"/>
            <a:ext cx="1594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5"/>
          </p:nvPr>
        </p:nvSpPr>
        <p:spPr>
          <a:xfrm>
            <a:off x="6620475" y="2422293"/>
            <a:ext cx="15942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2ED3D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ED3D6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6"/>
          </p:nvPr>
        </p:nvSpPr>
        <p:spPr>
          <a:xfrm>
            <a:off x="6620500" y="2746313"/>
            <a:ext cx="1594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726225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6225" y="349276"/>
            <a:ext cx="769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aira"/>
              <a:buNone/>
              <a:defRPr sz="2800" b="1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aira"/>
              <a:buNone/>
              <a:defRPr sz="2800" b="1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aira"/>
              <a:buNone/>
              <a:defRPr sz="2800" b="1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aira"/>
              <a:buNone/>
              <a:defRPr sz="2800" b="1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aira"/>
              <a:buNone/>
              <a:defRPr sz="2800" b="1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aira"/>
              <a:buNone/>
              <a:defRPr sz="2800" b="1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aira"/>
              <a:buNone/>
              <a:defRPr sz="2800" b="1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aira"/>
              <a:buNone/>
              <a:defRPr sz="2800" b="1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aira"/>
              <a:buNone/>
              <a:defRPr sz="2800" b="1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Char char="●"/>
              <a:defRPr sz="16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Char char="○"/>
              <a:defRPr sz="16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Char char="■"/>
              <a:defRPr sz="16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Char char="●"/>
              <a:defRPr sz="16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Char char="○"/>
              <a:defRPr sz="16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Char char="■"/>
              <a:defRPr sz="16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Char char="●"/>
              <a:defRPr sz="16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Char char="○"/>
              <a:defRPr sz="16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Saira"/>
              <a:buChar char="■"/>
              <a:defRPr sz="160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8" r:id="rId6"/>
    <p:sldLayoutId id="2147483660" r:id="rId7"/>
    <p:sldLayoutId id="2147483661" r:id="rId8"/>
    <p:sldLayoutId id="2147483662" r:id="rId9"/>
    <p:sldLayoutId id="2147483667" r:id="rId10"/>
    <p:sldLayoutId id="2147483669" r:id="rId11"/>
    <p:sldLayoutId id="2147483673" r:id="rId12"/>
    <p:sldLayoutId id="2147483674" r:id="rId13"/>
    <p:sldLayoutId id="2147483675" r:id="rId14"/>
    <p:sldLayoutId id="2147483676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>
            <a:spLocks noGrp="1"/>
          </p:cNvSpPr>
          <p:nvPr>
            <p:ph type="ctrTitle"/>
          </p:nvPr>
        </p:nvSpPr>
        <p:spPr>
          <a:xfrm>
            <a:off x="742200" y="1738813"/>
            <a:ext cx="7659600" cy="11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/>
              <a:t>Detección de covid-19 y Neumonía</a:t>
            </a:r>
            <a:endParaRPr lang="es-GT" sz="4800" dirty="0"/>
          </a:p>
        </p:txBody>
      </p:sp>
      <p:sp>
        <p:nvSpPr>
          <p:cNvPr id="153" name="Google Shape;153;p33"/>
          <p:cNvSpPr txBox="1">
            <a:spLocks noGrp="1"/>
          </p:cNvSpPr>
          <p:nvPr>
            <p:ph type="subTitle" idx="1"/>
          </p:nvPr>
        </p:nvSpPr>
        <p:spPr>
          <a:xfrm>
            <a:off x="726300" y="2732949"/>
            <a:ext cx="7675500" cy="5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Samantha Colette Rodas 20004798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 </a:t>
            </a:r>
            <a:r>
              <a:rPr lang="en-US" sz="1800" dirty="0" err="1"/>
              <a:t>Josué</a:t>
            </a:r>
            <a:r>
              <a:rPr lang="en-US" sz="1800" dirty="0"/>
              <a:t> David Contreras 20003074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Santiago Maldonado Barrios 19003827</a:t>
            </a:r>
          </a:p>
        </p:txBody>
      </p:sp>
      <p:grpSp>
        <p:nvGrpSpPr>
          <p:cNvPr id="154" name="Google Shape;154;p33"/>
          <p:cNvGrpSpPr/>
          <p:nvPr/>
        </p:nvGrpSpPr>
        <p:grpSpPr>
          <a:xfrm>
            <a:off x="734216" y="1387227"/>
            <a:ext cx="7675568" cy="2369046"/>
            <a:chOff x="726220" y="1365541"/>
            <a:chExt cx="7675568" cy="2369046"/>
          </a:xfrm>
        </p:grpSpPr>
        <p:sp>
          <p:nvSpPr>
            <p:cNvPr id="155" name="Google Shape;155;p33"/>
            <p:cNvSpPr/>
            <p:nvPr/>
          </p:nvSpPr>
          <p:spPr>
            <a:xfrm>
              <a:off x="726220" y="1365541"/>
              <a:ext cx="738026" cy="742075"/>
            </a:xfrm>
            <a:custGeom>
              <a:avLst/>
              <a:gdLst/>
              <a:ahLst/>
              <a:cxnLst/>
              <a:rect l="l" t="t" r="r" b="b"/>
              <a:pathLst>
                <a:path w="41346" h="41347" extrusionOk="0">
                  <a:moveTo>
                    <a:pt x="1" y="1"/>
                  </a:moveTo>
                  <a:lnTo>
                    <a:pt x="1" y="41346"/>
                  </a:lnTo>
                  <a:lnTo>
                    <a:pt x="3429" y="41346"/>
                  </a:lnTo>
                  <a:lnTo>
                    <a:pt x="3429" y="3530"/>
                  </a:lnTo>
                  <a:lnTo>
                    <a:pt x="41346" y="3530"/>
                  </a:lnTo>
                  <a:lnTo>
                    <a:pt x="41346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3"/>
            <p:cNvSpPr/>
            <p:nvPr/>
          </p:nvSpPr>
          <p:spPr>
            <a:xfrm>
              <a:off x="726220" y="2992530"/>
              <a:ext cx="738026" cy="742057"/>
            </a:xfrm>
            <a:custGeom>
              <a:avLst/>
              <a:gdLst/>
              <a:ahLst/>
              <a:cxnLst/>
              <a:rect l="l" t="t" r="r" b="b"/>
              <a:pathLst>
                <a:path w="41346" h="41346" extrusionOk="0">
                  <a:moveTo>
                    <a:pt x="1" y="1"/>
                  </a:moveTo>
                  <a:lnTo>
                    <a:pt x="1" y="41346"/>
                  </a:lnTo>
                  <a:lnTo>
                    <a:pt x="41346" y="41346"/>
                  </a:lnTo>
                  <a:lnTo>
                    <a:pt x="41346" y="37816"/>
                  </a:lnTo>
                  <a:lnTo>
                    <a:pt x="3429" y="37816"/>
                  </a:lnTo>
                  <a:lnTo>
                    <a:pt x="3429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3"/>
            <p:cNvSpPr/>
            <p:nvPr/>
          </p:nvSpPr>
          <p:spPr>
            <a:xfrm>
              <a:off x="7663762" y="2992530"/>
              <a:ext cx="738026" cy="742057"/>
            </a:xfrm>
            <a:custGeom>
              <a:avLst/>
              <a:gdLst/>
              <a:ahLst/>
              <a:cxnLst/>
              <a:rect l="l" t="t" r="r" b="b"/>
              <a:pathLst>
                <a:path w="41346" h="41346" extrusionOk="0">
                  <a:moveTo>
                    <a:pt x="37917" y="1"/>
                  </a:moveTo>
                  <a:lnTo>
                    <a:pt x="37917" y="37816"/>
                  </a:lnTo>
                  <a:lnTo>
                    <a:pt x="0" y="37816"/>
                  </a:lnTo>
                  <a:lnTo>
                    <a:pt x="0" y="41346"/>
                  </a:lnTo>
                  <a:lnTo>
                    <a:pt x="41345" y="41346"/>
                  </a:lnTo>
                  <a:lnTo>
                    <a:pt x="41345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3"/>
            <p:cNvSpPr/>
            <p:nvPr/>
          </p:nvSpPr>
          <p:spPr>
            <a:xfrm>
              <a:off x="7663762" y="1365541"/>
              <a:ext cx="738026" cy="742075"/>
            </a:xfrm>
            <a:custGeom>
              <a:avLst/>
              <a:gdLst/>
              <a:ahLst/>
              <a:cxnLst/>
              <a:rect l="l" t="t" r="r" b="b"/>
              <a:pathLst>
                <a:path w="41346" h="41347" extrusionOk="0">
                  <a:moveTo>
                    <a:pt x="0" y="1"/>
                  </a:moveTo>
                  <a:lnTo>
                    <a:pt x="0" y="3530"/>
                  </a:lnTo>
                  <a:lnTo>
                    <a:pt x="37917" y="3530"/>
                  </a:lnTo>
                  <a:lnTo>
                    <a:pt x="37917" y="41346"/>
                  </a:lnTo>
                  <a:lnTo>
                    <a:pt x="41345" y="41346"/>
                  </a:lnTo>
                  <a:lnTo>
                    <a:pt x="41345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8"/>
          <p:cNvSpPr txBox="1">
            <a:spLocks noGrp="1"/>
          </p:cNvSpPr>
          <p:nvPr>
            <p:ph type="subTitle" idx="1"/>
          </p:nvPr>
        </p:nvSpPr>
        <p:spPr>
          <a:xfrm>
            <a:off x="2119791" y="2242885"/>
            <a:ext cx="5178735" cy="6577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 dirty="0"/>
              <a:t>Muchas gracias</a:t>
            </a:r>
            <a:endParaRPr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726363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</a:t>
            </a:r>
            <a:endParaRPr dirty="0"/>
          </a:p>
        </p:txBody>
      </p:sp>
      <p:sp>
        <p:nvSpPr>
          <p:cNvPr id="6" name="Google Shape;522;p51">
            <a:extLst>
              <a:ext uri="{FF2B5EF4-FFF2-40B4-BE49-F238E27FC236}">
                <a16:creationId xmlns:a16="http://schemas.microsoft.com/office/drawing/2014/main" id="{8AA10ADA-E012-04AE-021E-0C74D41710F4}"/>
              </a:ext>
            </a:extLst>
          </p:cNvPr>
          <p:cNvSpPr txBox="1">
            <a:spLocks/>
          </p:cNvSpPr>
          <p:nvPr/>
        </p:nvSpPr>
        <p:spPr>
          <a:xfrm>
            <a:off x="972472" y="1689000"/>
            <a:ext cx="3721447" cy="24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r>
              <a:rPr lang="en-US" sz="1600" dirty="0">
                <a:solidFill>
                  <a:schemeClr val="dk1"/>
                </a:solidFill>
                <a:latin typeface="Saira"/>
                <a:sym typeface="Saira"/>
              </a:rPr>
              <a:t>CNN (Redes neuronales convolucionales) y Transfer Learning.</a:t>
            </a:r>
          </a:p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endParaRPr lang="es-GT" sz="1600" dirty="0">
              <a:solidFill>
                <a:schemeClr val="dk1"/>
              </a:solidFill>
              <a:latin typeface="Saira"/>
              <a:sym typeface="Saira"/>
            </a:endParaRPr>
          </a:p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r>
              <a:rPr lang="en-US" sz="1600" dirty="0">
                <a:solidFill>
                  <a:schemeClr val="dk1"/>
                </a:solidFill>
                <a:latin typeface="Saira"/>
                <a:sym typeface="Saira"/>
              </a:rPr>
              <a:t>Clasificar las radiografías de </a:t>
            </a:r>
            <a:r>
              <a:rPr lang="es-GT" sz="1600" dirty="0">
                <a:solidFill>
                  <a:schemeClr val="dk1"/>
                </a:solidFill>
                <a:latin typeface="Saira"/>
                <a:sym typeface="Saira"/>
              </a:rPr>
              <a:t>tórax</a:t>
            </a:r>
            <a:r>
              <a:rPr lang="en-US" sz="1600" dirty="0">
                <a:solidFill>
                  <a:schemeClr val="dk1"/>
                </a:solidFill>
                <a:latin typeface="Saira"/>
                <a:sym typeface="Saira"/>
              </a:rPr>
              <a:t>.</a:t>
            </a:r>
          </a:p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endParaRPr lang="en-US" sz="1600" dirty="0">
              <a:solidFill>
                <a:schemeClr val="dk1"/>
              </a:solidFill>
              <a:latin typeface="Saira"/>
              <a:sym typeface="Saira"/>
            </a:endParaRPr>
          </a:p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r>
              <a:rPr lang="en-US" sz="1600" dirty="0">
                <a:solidFill>
                  <a:schemeClr val="dk1"/>
                </a:solidFill>
                <a:latin typeface="Saira"/>
                <a:sym typeface="Saira"/>
              </a:rPr>
              <a:t>COVID-19, </a:t>
            </a:r>
            <a:r>
              <a:rPr lang="es-GT" sz="1600" dirty="0">
                <a:solidFill>
                  <a:schemeClr val="dk1"/>
                </a:solidFill>
                <a:latin typeface="Saira"/>
                <a:sym typeface="Saira"/>
              </a:rPr>
              <a:t>neumonía</a:t>
            </a:r>
            <a:r>
              <a:rPr lang="en-US" sz="1600" dirty="0">
                <a:solidFill>
                  <a:schemeClr val="dk1"/>
                </a:solidFill>
                <a:latin typeface="Saira"/>
                <a:sym typeface="Saira"/>
              </a:rPr>
              <a:t> y normal.</a:t>
            </a:r>
          </a:p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endParaRPr lang="es-GT" sz="1600" dirty="0">
              <a:solidFill>
                <a:schemeClr val="dk1"/>
              </a:solidFill>
              <a:latin typeface="Saira"/>
              <a:sym typeface="Saira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81A98C7-8337-F2A4-1DEB-311B62C64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523" y="1003869"/>
            <a:ext cx="1488328" cy="164977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811EC87-6E3B-944E-96B2-E75D31170F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5455" y="1828756"/>
            <a:ext cx="1535137" cy="1649774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FCF52255-3C02-18CA-84D5-AE44DD508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0822" y="3144450"/>
            <a:ext cx="1597730" cy="1649774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622CD09-4A99-BF0C-068E-4C14F49A9435}"/>
              </a:ext>
            </a:extLst>
          </p:cNvPr>
          <p:cNvSpPr/>
          <p:nvPr/>
        </p:nvSpPr>
        <p:spPr>
          <a:xfrm>
            <a:off x="5709424" y="1003869"/>
            <a:ext cx="423747" cy="170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10000"/>
                  </a:schemeClr>
                </a:solidFill>
              </a:rPr>
              <a:t>?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120585E-395E-7316-37A4-A13221A821AB}"/>
              </a:ext>
            </a:extLst>
          </p:cNvPr>
          <p:cNvSpPr/>
          <p:nvPr/>
        </p:nvSpPr>
        <p:spPr>
          <a:xfrm>
            <a:off x="7556809" y="1828756"/>
            <a:ext cx="687659" cy="178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10000"/>
                  </a:schemeClr>
                </a:solidFill>
              </a:rPr>
              <a:t>?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9310FBA-D6F6-AE84-213B-799A7702ACDA}"/>
              </a:ext>
            </a:extLst>
          </p:cNvPr>
          <p:cNvSpPr/>
          <p:nvPr/>
        </p:nvSpPr>
        <p:spPr>
          <a:xfrm>
            <a:off x="5707813" y="3137078"/>
            <a:ext cx="423747" cy="170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10000"/>
                  </a:schemeClr>
                </a:solidFill>
              </a:rPr>
              <a:t>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5"/>
          <p:cNvSpPr txBox="1">
            <a:spLocks noGrp="1"/>
          </p:cNvSpPr>
          <p:nvPr>
            <p:ph type="title" idx="9"/>
          </p:nvPr>
        </p:nvSpPr>
        <p:spPr>
          <a:xfrm>
            <a:off x="726300" y="136179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/>
              <a:t>Descripción del </a:t>
            </a:r>
            <a:r>
              <a:rPr lang="es-GT" dirty="0" err="1"/>
              <a:t>Dataset</a:t>
            </a:r>
            <a:endParaRPr dirty="0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56CA0783-F576-5851-79D2-0D78054F65C7}"/>
              </a:ext>
            </a:extLst>
          </p:cNvPr>
          <p:cNvSpPr/>
          <p:nvPr/>
        </p:nvSpPr>
        <p:spPr>
          <a:xfrm>
            <a:off x="5981250" y="800697"/>
            <a:ext cx="2209800" cy="1112520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93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Google Shape;224;p38">
            <a:extLst>
              <a:ext uri="{FF2B5EF4-FFF2-40B4-BE49-F238E27FC236}">
                <a16:creationId xmlns:a16="http://schemas.microsoft.com/office/drawing/2014/main" id="{F8D594FB-2B8B-249F-5409-61CB20B2E068}"/>
              </a:ext>
            </a:extLst>
          </p:cNvPr>
          <p:cNvSpPr txBox="1">
            <a:spLocks/>
          </p:cNvSpPr>
          <p:nvPr/>
        </p:nvSpPr>
        <p:spPr>
          <a:xfrm>
            <a:off x="6212347" y="1050288"/>
            <a:ext cx="1747606" cy="65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None/>
              <a:defRPr sz="1600" b="0" i="0" u="none" strike="noStrike" cap="none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None/>
              <a:defRPr sz="1600" b="0" i="0" u="none" strike="noStrike" cap="none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None/>
              <a:defRPr sz="1600" b="0" i="0" u="none" strike="noStrike" cap="none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None/>
              <a:defRPr sz="1600" b="0" i="0" u="none" strike="noStrike" cap="none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None/>
              <a:defRPr sz="1600" b="0" i="0" u="none" strike="noStrike" cap="none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None/>
              <a:defRPr sz="1600" b="0" i="0" u="none" strike="noStrike" cap="none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None/>
              <a:defRPr sz="1600" b="0" i="0" u="none" strike="noStrike" cap="none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aira"/>
              <a:buNone/>
              <a:defRPr sz="1600" b="0" i="0" u="none" strike="noStrike" cap="none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Saira"/>
              <a:buNone/>
              <a:defRPr sz="1600" b="0" i="0" u="none" strike="noStrike" cap="none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pPr marL="0" indent="0" algn="ctr">
              <a:spcAft>
                <a:spcPts val="1600"/>
              </a:spcAft>
            </a:pPr>
            <a:r>
              <a:rPr lang="es-ES" b="1" dirty="0">
                <a:solidFill>
                  <a:srgbClr val="0A097D"/>
                </a:solidFill>
              </a:rPr>
              <a:t>9</a:t>
            </a:r>
            <a:r>
              <a:rPr lang="es-ES" b="1" i="0" u="none" strike="noStrike" dirty="0">
                <a:solidFill>
                  <a:srgbClr val="0A097D"/>
                </a:solidFill>
                <a:effectLst/>
              </a:rPr>
              <a:t>0 radiografías de Neumonía</a:t>
            </a:r>
            <a:endParaRPr lang="en-US" dirty="0"/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BA598698-AC2D-2B98-07DE-7DE860E54127}"/>
              </a:ext>
            </a:extLst>
          </p:cNvPr>
          <p:cNvSpPr/>
          <p:nvPr/>
        </p:nvSpPr>
        <p:spPr>
          <a:xfrm>
            <a:off x="904549" y="800319"/>
            <a:ext cx="2209800" cy="1112520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93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137 radiografías de COVID-19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2F45D0C9-4F6E-A9D1-BE98-352D366C5205}"/>
              </a:ext>
            </a:extLst>
          </p:cNvPr>
          <p:cNvSpPr/>
          <p:nvPr/>
        </p:nvSpPr>
        <p:spPr>
          <a:xfrm>
            <a:off x="1440716" y="2084577"/>
            <a:ext cx="2209800" cy="1112520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93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251 imágenes para training 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6E13799C-B4F4-2AA4-7EB1-0A28487DEEAE}"/>
              </a:ext>
            </a:extLst>
          </p:cNvPr>
          <p:cNvSpPr/>
          <p:nvPr/>
        </p:nvSpPr>
        <p:spPr>
          <a:xfrm>
            <a:off x="5465944" y="2084577"/>
            <a:ext cx="2209800" cy="1112520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93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66 imágenes para </a:t>
            </a:r>
            <a:r>
              <a:rPr lang="es-GT" sz="1600" b="1" dirty="0" err="1">
                <a:solidFill>
                  <a:srgbClr val="0A097D"/>
                </a:solidFill>
                <a:latin typeface="Saira"/>
                <a:sym typeface="Saira"/>
              </a:rPr>
              <a:t>testing</a:t>
            </a: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 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sp>
        <p:nvSpPr>
          <p:cNvPr id="31" name="Google Shape;213;p37">
            <a:extLst>
              <a:ext uri="{FF2B5EF4-FFF2-40B4-BE49-F238E27FC236}">
                <a16:creationId xmlns:a16="http://schemas.microsoft.com/office/drawing/2014/main" id="{40F879B1-0B8D-B3CF-3234-3840689997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492" y="3744345"/>
            <a:ext cx="3123300" cy="16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>
                    <a:lumMod val="75000"/>
                  </a:schemeClr>
                </a:solidFill>
              </a:rPr>
              <a:t>Clases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2" name="Rectángulo: esquinas redondeadas 31">
            <a:extLst>
              <a:ext uri="{FF2B5EF4-FFF2-40B4-BE49-F238E27FC236}">
                <a16:creationId xmlns:a16="http://schemas.microsoft.com/office/drawing/2014/main" id="{2529A81F-07E9-2B33-0C39-5D22BD9A6BBF}"/>
              </a:ext>
            </a:extLst>
          </p:cNvPr>
          <p:cNvSpPr/>
          <p:nvPr/>
        </p:nvSpPr>
        <p:spPr>
          <a:xfrm>
            <a:off x="2245648" y="4093212"/>
            <a:ext cx="1795092" cy="839076"/>
          </a:xfrm>
          <a:prstGeom prst="roundRect">
            <a:avLst/>
          </a:prstGeom>
          <a:gradFill>
            <a:gsLst>
              <a:gs pos="100000">
                <a:srgbClr val="002060"/>
              </a:gs>
              <a:gs pos="87000">
                <a:srgbClr val="003C6E"/>
              </a:gs>
              <a:gs pos="0">
                <a:srgbClr val="00B0F0"/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chemeClr val="bg2"/>
                </a:solidFill>
                <a:latin typeface="Saira"/>
                <a:sym typeface="Saira"/>
              </a:rPr>
              <a:t>COVID-19</a:t>
            </a:r>
            <a:endParaRPr lang="en-US" sz="1600" b="1" dirty="0">
              <a:solidFill>
                <a:schemeClr val="bg2"/>
              </a:solidFill>
              <a:latin typeface="Saira"/>
              <a:sym typeface="Saira"/>
            </a:endParaRPr>
          </a:p>
        </p:txBody>
      </p:sp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DA52CEB5-B2D6-DD57-76D2-D26E338469C5}"/>
              </a:ext>
            </a:extLst>
          </p:cNvPr>
          <p:cNvSpPr/>
          <p:nvPr/>
        </p:nvSpPr>
        <p:spPr>
          <a:xfrm>
            <a:off x="4471402" y="4068909"/>
            <a:ext cx="1795092" cy="839076"/>
          </a:xfrm>
          <a:prstGeom prst="roundRect">
            <a:avLst/>
          </a:prstGeom>
          <a:gradFill>
            <a:gsLst>
              <a:gs pos="100000">
                <a:srgbClr val="002060"/>
              </a:gs>
              <a:gs pos="87000">
                <a:srgbClr val="003C6E"/>
              </a:gs>
              <a:gs pos="0">
                <a:srgbClr val="00B0F0"/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chemeClr val="bg2"/>
                </a:solidFill>
                <a:latin typeface="Saira"/>
                <a:sym typeface="Saira"/>
              </a:rPr>
              <a:t>Neumonía Viral</a:t>
            </a:r>
            <a:endParaRPr lang="en-US" sz="1600" b="1" dirty="0">
              <a:solidFill>
                <a:schemeClr val="bg2"/>
              </a:solidFill>
              <a:latin typeface="Saira"/>
              <a:sym typeface="Saira"/>
            </a:endParaRPr>
          </a:p>
        </p:txBody>
      </p:sp>
      <p:sp>
        <p:nvSpPr>
          <p:cNvPr id="34" name="Rectángulo: esquinas redondeadas 33">
            <a:extLst>
              <a:ext uri="{FF2B5EF4-FFF2-40B4-BE49-F238E27FC236}">
                <a16:creationId xmlns:a16="http://schemas.microsoft.com/office/drawing/2014/main" id="{F122C735-2723-513D-09B2-C478D762FF45}"/>
              </a:ext>
            </a:extLst>
          </p:cNvPr>
          <p:cNvSpPr/>
          <p:nvPr/>
        </p:nvSpPr>
        <p:spPr>
          <a:xfrm>
            <a:off x="6778198" y="4082700"/>
            <a:ext cx="1795092" cy="839076"/>
          </a:xfrm>
          <a:prstGeom prst="roundRect">
            <a:avLst/>
          </a:prstGeom>
          <a:gradFill>
            <a:gsLst>
              <a:gs pos="100000">
                <a:srgbClr val="002060"/>
              </a:gs>
              <a:gs pos="87000">
                <a:srgbClr val="003C6E"/>
              </a:gs>
              <a:gs pos="0">
                <a:srgbClr val="00B0F0"/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chemeClr val="bg2"/>
                </a:solidFill>
                <a:latin typeface="Saira"/>
                <a:sym typeface="Saira"/>
              </a:rPr>
              <a:t>Normal</a:t>
            </a:r>
            <a:endParaRPr lang="en-US" sz="1600" b="1" dirty="0">
              <a:solidFill>
                <a:schemeClr val="bg2"/>
              </a:solidFill>
              <a:latin typeface="Saira"/>
              <a:sym typeface="Saira"/>
            </a:endParaRPr>
          </a:p>
        </p:txBody>
      </p: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E1A84F25-71F9-D5E5-AE84-4F115DFAE789}"/>
              </a:ext>
            </a:extLst>
          </p:cNvPr>
          <p:cNvSpPr/>
          <p:nvPr/>
        </p:nvSpPr>
        <p:spPr>
          <a:xfrm>
            <a:off x="3392590" y="822907"/>
            <a:ext cx="2209800" cy="1112520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93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n-US" sz="1600" b="1" dirty="0">
                <a:solidFill>
                  <a:srgbClr val="0A097D"/>
                </a:solidFill>
                <a:latin typeface="Saira"/>
                <a:sym typeface="Saira"/>
              </a:rPr>
              <a:t>90 radiografías </a:t>
            </a:r>
            <a:r>
              <a:rPr lang="en-US" sz="1600" b="1" dirty="0" err="1">
                <a:solidFill>
                  <a:srgbClr val="0A097D"/>
                </a:solidFill>
                <a:latin typeface="Saira"/>
                <a:sym typeface="Saira"/>
              </a:rPr>
              <a:t>Normales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sp>
        <p:nvSpPr>
          <p:cNvPr id="36" name="Rectángulo: esquinas redondeadas 35">
            <a:extLst>
              <a:ext uri="{FF2B5EF4-FFF2-40B4-BE49-F238E27FC236}">
                <a16:creationId xmlns:a16="http://schemas.microsoft.com/office/drawing/2014/main" id="{0666E39D-8E37-2D4B-BCC0-5446BEC5F225}"/>
              </a:ext>
            </a:extLst>
          </p:cNvPr>
          <p:cNvSpPr/>
          <p:nvPr/>
        </p:nvSpPr>
        <p:spPr>
          <a:xfrm>
            <a:off x="574026" y="3408021"/>
            <a:ext cx="1017734" cy="510758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78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COVID 111 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sp>
        <p:nvSpPr>
          <p:cNvPr id="37" name="Rectángulo: esquinas redondeadas 36">
            <a:extLst>
              <a:ext uri="{FF2B5EF4-FFF2-40B4-BE49-F238E27FC236}">
                <a16:creationId xmlns:a16="http://schemas.microsoft.com/office/drawing/2014/main" id="{4CC92E60-2D3B-5CA3-7924-35C3C8F1A02D}"/>
              </a:ext>
            </a:extLst>
          </p:cNvPr>
          <p:cNvSpPr/>
          <p:nvPr/>
        </p:nvSpPr>
        <p:spPr>
          <a:xfrm>
            <a:off x="2031753" y="3408021"/>
            <a:ext cx="1017734" cy="510758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78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Normal 70 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sp>
        <p:nvSpPr>
          <p:cNvPr id="38" name="Rectángulo: esquinas redondeadas 37">
            <a:extLst>
              <a:ext uri="{FF2B5EF4-FFF2-40B4-BE49-F238E27FC236}">
                <a16:creationId xmlns:a16="http://schemas.microsoft.com/office/drawing/2014/main" id="{AEA8307C-D74B-F839-9D4A-A2886BE13D88}"/>
              </a:ext>
            </a:extLst>
          </p:cNvPr>
          <p:cNvSpPr/>
          <p:nvPr/>
        </p:nvSpPr>
        <p:spPr>
          <a:xfrm>
            <a:off x="3250349" y="3408021"/>
            <a:ext cx="1251135" cy="510758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78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Neumonía 70 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sp>
        <p:nvSpPr>
          <p:cNvPr id="39" name="Flecha: a la derecha 38">
            <a:extLst>
              <a:ext uri="{FF2B5EF4-FFF2-40B4-BE49-F238E27FC236}">
                <a16:creationId xmlns:a16="http://schemas.microsoft.com/office/drawing/2014/main" id="{C2010EBD-AE9E-F9F3-0590-6F380D15EEC1}"/>
              </a:ext>
            </a:extLst>
          </p:cNvPr>
          <p:cNvSpPr/>
          <p:nvPr/>
        </p:nvSpPr>
        <p:spPr>
          <a:xfrm>
            <a:off x="1375804" y="4343181"/>
            <a:ext cx="716280" cy="393930"/>
          </a:xfrm>
          <a:prstGeom prst="rightArrow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0" name="Rectángulo: esquinas redondeadas 39">
            <a:extLst>
              <a:ext uri="{FF2B5EF4-FFF2-40B4-BE49-F238E27FC236}">
                <a16:creationId xmlns:a16="http://schemas.microsoft.com/office/drawing/2014/main" id="{2EF12B62-D6D7-4688-D177-A01BAD4BB070}"/>
              </a:ext>
            </a:extLst>
          </p:cNvPr>
          <p:cNvSpPr/>
          <p:nvPr/>
        </p:nvSpPr>
        <p:spPr>
          <a:xfrm>
            <a:off x="4832677" y="3386400"/>
            <a:ext cx="1017734" cy="510758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93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COVID 26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sp>
        <p:nvSpPr>
          <p:cNvPr id="41" name="Rectángulo: esquinas redondeadas 40">
            <a:extLst>
              <a:ext uri="{FF2B5EF4-FFF2-40B4-BE49-F238E27FC236}">
                <a16:creationId xmlns:a16="http://schemas.microsoft.com/office/drawing/2014/main" id="{084E6FA7-D653-B0F0-3D7D-3FB193383BDF}"/>
              </a:ext>
            </a:extLst>
          </p:cNvPr>
          <p:cNvSpPr/>
          <p:nvPr/>
        </p:nvSpPr>
        <p:spPr>
          <a:xfrm>
            <a:off x="6061977" y="3386400"/>
            <a:ext cx="1017734" cy="510758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93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Normal 20 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sp>
        <p:nvSpPr>
          <p:cNvPr id="42" name="Rectángulo: esquinas redondeadas 41">
            <a:extLst>
              <a:ext uri="{FF2B5EF4-FFF2-40B4-BE49-F238E27FC236}">
                <a16:creationId xmlns:a16="http://schemas.microsoft.com/office/drawing/2014/main" id="{84D78B01-3943-A09B-519E-AC9892D4202D}"/>
              </a:ext>
            </a:extLst>
          </p:cNvPr>
          <p:cNvSpPr/>
          <p:nvPr/>
        </p:nvSpPr>
        <p:spPr>
          <a:xfrm>
            <a:off x="7316038" y="3388499"/>
            <a:ext cx="1200659" cy="510758"/>
          </a:xfrm>
          <a:prstGeom prst="roundRect">
            <a:avLst/>
          </a:prstGeo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23000">
                <a:schemeClr val="accent3">
                  <a:lumMod val="95000"/>
                  <a:lumOff val="5000"/>
                </a:schemeClr>
              </a:gs>
              <a:gs pos="93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600"/>
              </a:spcAft>
              <a:buClr>
                <a:srgbClr val="FFFFFF"/>
              </a:buClr>
              <a:buSzPts val="1600"/>
            </a:pPr>
            <a:r>
              <a:rPr lang="es-GT" sz="1600" b="1" dirty="0">
                <a:solidFill>
                  <a:srgbClr val="0A097D"/>
                </a:solidFill>
                <a:latin typeface="Saira"/>
                <a:sym typeface="Saira"/>
              </a:rPr>
              <a:t>Neumonía 20 </a:t>
            </a:r>
            <a:endParaRPr lang="en-US" sz="1600" b="1" dirty="0">
              <a:solidFill>
                <a:srgbClr val="0A097D"/>
              </a:solidFill>
              <a:latin typeface="Saira"/>
              <a:sym typeface="Saira"/>
            </a:endParaRPr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06D07754-F1EF-8E4D-CBEC-F701DBCAD6A1}"/>
              </a:ext>
            </a:extLst>
          </p:cNvPr>
          <p:cNvCxnSpPr>
            <a:stCxn id="24" idx="2"/>
            <a:endCxn id="36" idx="0"/>
          </p:cNvCxnSpPr>
          <p:nvPr/>
        </p:nvCxnSpPr>
        <p:spPr>
          <a:xfrm flipH="1">
            <a:off x="1082893" y="3197097"/>
            <a:ext cx="1462723" cy="210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16FE1CF1-FB4E-7E24-21BC-184AF9F88AB6}"/>
              </a:ext>
            </a:extLst>
          </p:cNvPr>
          <p:cNvCxnSpPr>
            <a:stCxn id="24" idx="2"/>
            <a:endCxn id="37" idx="0"/>
          </p:cNvCxnSpPr>
          <p:nvPr/>
        </p:nvCxnSpPr>
        <p:spPr>
          <a:xfrm flipH="1">
            <a:off x="2540620" y="3197097"/>
            <a:ext cx="4996" cy="210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821F4CC7-8078-1143-EBAC-E1AFAEC63A8F}"/>
              </a:ext>
            </a:extLst>
          </p:cNvPr>
          <p:cNvCxnSpPr>
            <a:stCxn id="24" idx="2"/>
            <a:endCxn id="38" idx="0"/>
          </p:cNvCxnSpPr>
          <p:nvPr/>
        </p:nvCxnSpPr>
        <p:spPr>
          <a:xfrm>
            <a:off x="2545616" y="3197097"/>
            <a:ext cx="1330301" cy="2109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>
            <a:extLst>
              <a:ext uri="{FF2B5EF4-FFF2-40B4-BE49-F238E27FC236}">
                <a16:creationId xmlns:a16="http://schemas.microsoft.com/office/drawing/2014/main" id="{1746BE52-F94F-9617-1ADB-49B9ED3BBD2E}"/>
              </a:ext>
            </a:extLst>
          </p:cNvPr>
          <p:cNvCxnSpPr>
            <a:stCxn id="25" idx="2"/>
            <a:endCxn id="40" idx="0"/>
          </p:cNvCxnSpPr>
          <p:nvPr/>
        </p:nvCxnSpPr>
        <p:spPr>
          <a:xfrm flipH="1">
            <a:off x="5341544" y="3197097"/>
            <a:ext cx="1229300" cy="1893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BE1A3572-76FA-C3D3-BE78-B232389E54AA}"/>
              </a:ext>
            </a:extLst>
          </p:cNvPr>
          <p:cNvCxnSpPr>
            <a:stCxn id="25" idx="2"/>
            <a:endCxn id="41" idx="0"/>
          </p:cNvCxnSpPr>
          <p:nvPr/>
        </p:nvCxnSpPr>
        <p:spPr>
          <a:xfrm>
            <a:off x="6570844" y="3197097"/>
            <a:ext cx="0" cy="1893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57">
            <a:extLst>
              <a:ext uri="{FF2B5EF4-FFF2-40B4-BE49-F238E27FC236}">
                <a16:creationId xmlns:a16="http://schemas.microsoft.com/office/drawing/2014/main" id="{2759BAA1-C1D4-C461-9B90-B1B0BED9B3AE}"/>
              </a:ext>
            </a:extLst>
          </p:cNvPr>
          <p:cNvCxnSpPr>
            <a:stCxn id="25" idx="2"/>
            <a:endCxn id="42" idx="0"/>
          </p:cNvCxnSpPr>
          <p:nvPr/>
        </p:nvCxnSpPr>
        <p:spPr>
          <a:xfrm>
            <a:off x="6570844" y="3197097"/>
            <a:ext cx="1345524" cy="1914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206;p37">
            <a:extLst>
              <a:ext uri="{FF2B5EF4-FFF2-40B4-BE49-F238E27FC236}">
                <a16:creationId xmlns:a16="http://schemas.microsoft.com/office/drawing/2014/main" id="{A160BDD2-4623-2B94-BC6A-9819E7362FF9}"/>
              </a:ext>
            </a:extLst>
          </p:cNvPr>
          <p:cNvGrpSpPr/>
          <p:nvPr/>
        </p:nvGrpSpPr>
        <p:grpSpPr>
          <a:xfrm>
            <a:off x="4598863" y="1963986"/>
            <a:ext cx="553137" cy="492432"/>
            <a:chOff x="984833" y="1288077"/>
            <a:chExt cx="2792550" cy="2792421"/>
          </a:xfrm>
        </p:grpSpPr>
        <p:pic>
          <p:nvPicPr>
            <p:cNvPr id="48" name="Google Shape;207;p37">
              <a:extLst>
                <a:ext uri="{FF2B5EF4-FFF2-40B4-BE49-F238E27FC236}">
                  <a16:creationId xmlns:a16="http://schemas.microsoft.com/office/drawing/2014/main" id="{FD963252-08DA-437B-9461-6B81BF0C31E4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9" name="Google Shape;208;p37">
              <a:extLst>
                <a:ext uri="{FF2B5EF4-FFF2-40B4-BE49-F238E27FC236}">
                  <a16:creationId xmlns:a16="http://schemas.microsoft.com/office/drawing/2014/main" id="{DEFF807A-2946-069A-0797-FCC118CAD729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50" name="Google Shape;209;p37">
                <a:extLst>
                  <a:ext uri="{FF2B5EF4-FFF2-40B4-BE49-F238E27FC236}">
                    <a16:creationId xmlns:a16="http://schemas.microsoft.com/office/drawing/2014/main" id="{159EFBCA-ECFB-6DFE-540B-FA840A65DBB7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0;p37">
                <a:extLst>
                  <a:ext uri="{FF2B5EF4-FFF2-40B4-BE49-F238E27FC236}">
                    <a16:creationId xmlns:a16="http://schemas.microsoft.com/office/drawing/2014/main" id="{8C2025BA-F507-6124-8632-5E1A32E36339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1;p37">
                <a:extLst>
                  <a:ext uri="{FF2B5EF4-FFF2-40B4-BE49-F238E27FC236}">
                    <a16:creationId xmlns:a16="http://schemas.microsoft.com/office/drawing/2014/main" id="{34355E26-3D63-B0BE-91AA-06EFF8A3D597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2;p37">
                <a:extLst>
                  <a:ext uri="{FF2B5EF4-FFF2-40B4-BE49-F238E27FC236}">
                    <a16:creationId xmlns:a16="http://schemas.microsoft.com/office/drawing/2014/main" id="{9AB5F373-FCB6-7D2B-0123-CEEAA648A197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" name="Google Shape;206;p37">
            <a:extLst>
              <a:ext uri="{FF2B5EF4-FFF2-40B4-BE49-F238E27FC236}">
                <a16:creationId xmlns:a16="http://schemas.microsoft.com/office/drawing/2014/main" id="{ACB8F71B-2486-C0D6-B9B6-58E2AA434811}"/>
              </a:ext>
            </a:extLst>
          </p:cNvPr>
          <p:cNvGrpSpPr/>
          <p:nvPr/>
        </p:nvGrpSpPr>
        <p:grpSpPr>
          <a:xfrm>
            <a:off x="1120799" y="2030338"/>
            <a:ext cx="553137" cy="492432"/>
            <a:chOff x="984833" y="1288077"/>
            <a:chExt cx="2792550" cy="2792421"/>
          </a:xfrm>
        </p:grpSpPr>
        <p:pic>
          <p:nvPicPr>
            <p:cNvPr id="41" name="Google Shape;207;p37">
              <a:extLst>
                <a:ext uri="{FF2B5EF4-FFF2-40B4-BE49-F238E27FC236}">
                  <a16:creationId xmlns:a16="http://schemas.microsoft.com/office/drawing/2014/main" id="{C76CE1C9-D97C-6B8E-0EBF-F5763B9662A4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2" name="Google Shape;208;p37">
              <a:extLst>
                <a:ext uri="{FF2B5EF4-FFF2-40B4-BE49-F238E27FC236}">
                  <a16:creationId xmlns:a16="http://schemas.microsoft.com/office/drawing/2014/main" id="{87E29660-55E8-CAEA-9BF0-C07B4DBF43C9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43" name="Google Shape;209;p37">
                <a:extLst>
                  <a:ext uri="{FF2B5EF4-FFF2-40B4-BE49-F238E27FC236}">
                    <a16:creationId xmlns:a16="http://schemas.microsoft.com/office/drawing/2014/main" id="{B92192A5-B936-222D-9B5E-8C5EAB97B8D7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0;p37">
                <a:extLst>
                  <a:ext uri="{FF2B5EF4-FFF2-40B4-BE49-F238E27FC236}">
                    <a16:creationId xmlns:a16="http://schemas.microsoft.com/office/drawing/2014/main" id="{C2A95FA6-950B-9BEA-3853-B1339BA50E07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1;p37">
                <a:extLst>
                  <a:ext uri="{FF2B5EF4-FFF2-40B4-BE49-F238E27FC236}">
                    <a16:creationId xmlns:a16="http://schemas.microsoft.com/office/drawing/2014/main" id="{D44D1548-5E5B-3A47-4CE5-382B534829C3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2;p37">
                <a:extLst>
                  <a:ext uri="{FF2B5EF4-FFF2-40B4-BE49-F238E27FC236}">
                    <a16:creationId xmlns:a16="http://schemas.microsoft.com/office/drawing/2014/main" id="{44D71C56-34EE-1B97-CDB4-09F0872AEDAA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4" name="Google Shape;194;p36"/>
          <p:cNvSpPr txBox="1">
            <a:spLocks noGrp="1"/>
          </p:cNvSpPr>
          <p:nvPr>
            <p:ph type="title"/>
          </p:nvPr>
        </p:nvSpPr>
        <p:spPr>
          <a:xfrm>
            <a:off x="726225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/>
              <a:t>Metodología</a:t>
            </a:r>
          </a:p>
        </p:txBody>
      </p:sp>
      <p:grpSp>
        <p:nvGrpSpPr>
          <p:cNvPr id="196" name="Google Shape;196;p36"/>
          <p:cNvGrpSpPr/>
          <p:nvPr/>
        </p:nvGrpSpPr>
        <p:grpSpPr>
          <a:xfrm>
            <a:off x="1009016" y="1060741"/>
            <a:ext cx="7125968" cy="3478546"/>
            <a:chOff x="1009016" y="1060741"/>
            <a:chExt cx="7125968" cy="3478546"/>
          </a:xfrm>
        </p:grpSpPr>
        <p:sp>
          <p:nvSpPr>
            <p:cNvPr id="197" name="Google Shape;197;p36"/>
            <p:cNvSpPr/>
            <p:nvPr/>
          </p:nvSpPr>
          <p:spPr>
            <a:xfrm>
              <a:off x="1009016" y="1060741"/>
              <a:ext cx="738026" cy="742075"/>
            </a:xfrm>
            <a:custGeom>
              <a:avLst/>
              <a:gdLst/>
              <a:ahLst/>
              <a:cxnLst/>
              <a:rect l="l" t="t" r="r" b="b"/>
              <a:pathLst>
                <a:path w="41346" h="41347" extrusionOk="0">
                  <a:moveTo>
                    <a:pt x="1" y="1"/>
                  </a:moveTo>
                  <a:lnTo>
                    <a:pt x="1" y="41346"/>
                  </a:lnTo>
                  <a:lnTo>
                    <a:pt x="3429" y="41346"/>
                  </a:lnTo>
                  <a:lnTo>
                    <a:pt x="3429" y="3530"/>
                  </a:lnTo>
                  <a:lnTo>
                    <a:pt x="41346" y="3530"/>
                  </a:lnTo>
                  <a:lnTo>
                    <a:pt x="41346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6"/>
            <p:cNvSpPr/>
            <p:nvPr/>
          </p:nvSpPr>
          <p:spPr>
            <a:xfrm>
              <a:off x="1009016" y="3797230"/>
              <a:ext cx="738026" cy="742057"/>
            </a:xfrm>
            <a:custGeom>
              <a:avLst/>
              <a:gdLst/>
              <a:ahLst/>
              <a:cxnLst/>
              <a:rect l="l" t="t" r="r" b="b"/>
              <a:pathLst>
                <a:path w="41346" h="41346" extrusionOk="0">
                  <a:moveTo>
                    <a:pt x="1" y="1"/>
                  </a:moveTo>
                  <a:lnTo>
                    <a:pt x="1" y="41346"/>
                  </a:lnTo>
                  <a:lnTo>
                    <a:pt x="41346" y="41346"/>
                  </a:lnTo>
                  <a:lnTo>
                    <a:pt x="41346" y="37816"/>
                  </a:lnTo>
                  <a:lnTo>
                    <a:pt x="3429" y="37816"/>
                  </a:lnTo>
                  <a:lnTo>
                    <a:pt x="3429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6"/>
            <p:cNvSpPr/>
            <p:nvPr/>
          </p:nvSpPr>
          <p:spPr>
            <a:xfrm>
              <a:off x="7396958" y="3797230"/>
              <a:ext cx="738026" cy="742057"/>
            </a:xfrm>
            <a:custGeom>
              <a:avLst/>
              <a:gdLst/>
              <a:ahLst/>
              <a:cxnLst/>
              <a:rect l="l" t="t" r="r" b="b"/>
              <a:pathLst>
                <a:path w="41346" h="41346" extrusionOk="0">
                  <a:moveTo>
                    <a:pt x="37917" y="1"/>
                  </a:moveTo>
                  <a:lnTo>
                    <a:pt x="37917" y="37816"/>
                  </a:lnTo>
                  <a:lnTo>
                    <a:pt x="0" y="37816"/>
                  </a:lnTo>
                  <a:lnTo>
                    <a:pt x="0" y="41346"/>
                  </a:lnTo>
                  <a:lnTo>
                    <a:pt x="41345" y="41346"/>
                  </a:lnTo>
                  <a:lnTo>
                    <a:pt x="41345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6"/>
            <p:cNvSpPr/>
            <p:nvPr/>
          </p:nvSpPr>
          <p:spPr>
            <a:xfrm>
              <a:off x="7396958" y="1060741"/>
              <a:ext cx="738026" cy="742075"/>
            </a:xfrm>
            <a:custGeom>
              <a:avLst/>
              <a:gdLst/>
              <a:ahLst/>
              <a:cxnLst/>
              <a:rect l="l" t="t" r="r" b="b"/>
              <a:pathLst>
                <a:path w="41346" h="41347" extrusionOk="0">
                  <a:moveTo>
                    <a:pt x="0" y="1"/>
                  </a:moveTo>
                  <a:lnTo>
                    <a:pt x="0" y="3530"/>
                  </a:lnTo>
                  <a:lnTo>
                    <a:pt x="37917" y="3530"/>
                  </a:lnTo>
                  <a:lnTo>
                    <a:pt x="37917" y="41346"/>
                  </a:lnTo>
                  <a:lnTo>
                    <a:pt x="41345" y="41346"/>
                  </a:lnTo>
                  <a:lnTo>
                    <a:pt x="41345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206;p37">
            <a:extLst>
              <a:ext uri="{FF2B5EF4-FFF2-40B4-BE49-F238E27FC236}">
                <a16:creationId xmlns:a16="http://schemas.microsoft.com/office/drawing/2014/main" id="{E7DABE73-6E67-B55B-F03A-E8516D374BC7}"/>
              </a:ext>
            </a:extLst>
          </p:cNvPr>
          <p:cNvGrpSpPr/>
          <p:nvPr/>
        </p:nvGrpSpPr>
        <p:grpSpPr>
          <a:xfrm>
            <a:off x="1193905" y="1246059"/>
            <a:ext cx="553137" cy="492432"/>
            <a:chOff x="984833" y="1288077"/>
            <a:chExt cx="2792550" cy="2792421"/>
          </a:xfrm>
        </p:grpSpPr>
        <p:pic>
          <p:nvPicPr>
            <p:cNvPr id="7" name="Google Shape;207;p37">
              <a:extLst>
                <a:ext uri="{FF2B5EF4-FFF2-40B4-BE49-F238E27FC236}">
                  <a16:creationId xmlns:a16="http://schemas.microsoft.com/office/drawing/2014/main" id="{E0B2CEA8-4B5E-F14C-8C39-96C4AED8D54B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" name="Google Shape;208;p37">
              <a:extLst>
                <a:ext uri="{FF2B5EF4-FFF2-40B4-BE49-F238E27FC236}">
                  <a16:creationId xmlns:a16="http://schemas.microsoft.com/office/drawing/2014/main" id="{37E46835-CA4F-59D7-3F9C-C2260A1F6F5A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9" name="Google Shape;209;p37">
                <a:extLst>
                  <a:ext uri="{FF2B5EF4-FFF2-40B4-BE49-F238E27FC236}">
                    <a16:creationId xmlns:a16="http://schemas.microsoft.com/office/drawing/2014/main" id="{6D198A12-23C6-3548-2373-CBBBAAEC51C2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10;p37">
                <a:extLst>
                  <a:ext uri="{FF2B5EF4-FFF2-40B4-BE49-F238E27FC236}">
                    <a16:creationId xmlns:a16="http://schemas.microsoft.com/office/drawing/2014/main" id="{C620EEDE-4175-F92C-B270-AB87615AE176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11;p37">
                <a:extLst>
                  <a:ext uri="{FF2B5EF4-FFF2-40B4-BE49-F238E27FC236}">
                    <a16:creationId xmlns:a16="http://schemas.microsoft.com/office/drawing/2014/main" id="{EEE3EEEA-35C0-4DB8-1CD7-2342D39139A5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12;p37">
                <a:extLst>
                  <a:ext uri="{FF2B5EF4-FFF2-40B4-BE49-F238E27FC236}">
                    <a16:creationId xmlns:a16="http://schemas.microsoft.com/office/drawing/2014/main" id="{27717C22-D36A-1F58-980D-66C94E9B6E5F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" name="Google Shape;206;p37">
            <a:extLst>
              <a:ext uri="{FF2B5EF4-FFF2-40B4-BE49-F238E27FC236}">
                <a16:creationId xmlns:a16="http://schemas.microsoft.com/office/drawing/2014/main" id="{D337CA6E-85F7-3F5D-B683-E1AC33EDC76A}"/>
              </a:ext>
            </a:extLst>
          </p:cNvPr>
          <p:cNvGrpSpPr/>
          <p:nvPr/>
        </p:nvGrpSpPr>
        <p:grpSpPr>
          <a:xfrm>
            <a:off x="4580264" y="1164869"/>
            <a:ext cx="553137" cy="492432"/>
            <a:chOff x="984833" y="1288077"/>
            <a:chExt cx="2792550" cy="2792421"/>
          </a:xfrm>
        </p:grpSpPr>
        <p:pic>
          <p:nvPicPr>
            <p:cNvPr id="16" name="Google Shape;207;p37">
              <a:extLst>
                <a:ext uri="{FF2B5EF4-FFF2-40B4-BE49-F238E27FC236}">
                  <a16:creationId xmlns:a16="http://schemas.microsoft.com/office/drawing/2014/main" id="{A6A4A093-24CD-2512-972F-00050B7969A9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7" name="Google Shape;208;p37">
              <a:extLst>
                <a:ext uri="{FF2B5EF4-FFF2-40B4-BE49-F238E27FC236}">
                  <a16:creationId xmlns:a16="http://schemas.microsoft.com/office/drawing/2014/main" id="{9AA4E1E0-8DDD-0428-C7C5-29721E793BBB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18" name="Google Shape;209;p37">
                <a:extLst>
                  <a:ext uri="{FF2B5EF4-FFF2-40B4-BE49-F238E27FC236}">
                    <a16:creationId xmlns:a16="http://schemas.microsoft.com/office/drawing/2014/main" id="{191EFCA4-298C-61D3-F278-0AECB795D955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10;p37">
                <a:extLst>
                  <a:ext uri="{FF2B5EF4-FFF2-40B4-BE49-F238E27FC236}">
                    <a16:creationId xmlns:a16="http://schemas.microsoft.com/office/drawing/2014/main" id="{736AB324-6C29-AE51-2DDA-460943702452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11;p37">
                <a:extLst>
                  <a:ext uri="{FF2B5EF4-FFF2-40B4-BE49-F238E27FC236}">
                    <a16:creationId xmlns:a16="http://schemas.microsoft.com/office/drawing/2014/main" id="{F71B54D7-EEC9-C734-6BE3-F257FEB5AD5B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2;p37">
                <a:extLst>
                  <a:ext uri="{FF2B5EF4-FFF2-40B4-BE49-F238E27FC236}">
                    <a16:creationId xmlns:a16="http://schemas.microsoft.com/office/drawing/2014/main" id="{FA7FA29C-9865-352F-2784-3148A9E9781E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" name="Google Shape;215;p37">
            <a:extLst>
              <a:ext uri="{FF2B5EF4-FFF2-40B4-BE49-F238E27FC236}">
                <a16:creationId xmlns:a16="http://schemas.microsoft.com/office/drawing/2014/main" id="{40EFD93C-A829-156E-E345-ED34F4D4188F}"/>
              </a:ext>
            </a:extLst>
          </p:cNvPr>
          <p:cNvSpPr txBox="1">
            <a:spLocks/>
          </p:cNvSpPr>
          <p:nvPr/>
        </p:nvSpPr>
        <p:spPr>
          <a:xfrm>
            <a:off x="4472080" y="1111195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solidFill>
                  <a:srgbClr val="FFFFFF"/>
                </a:solidFill>
                <a:latin typeface="Saira"/>
                <a:sym typeface="Saira"/>
              </a:rPr>
              <a:t>02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32" name="Google Shape;215;p37">
            <a:extLst>
              <a:ext uri="{FF2B5EF4-FFF2-40B4-BE49-F238E27FC236}">
                <a16:creationId xmlns:a16="http://schemas.microsoft.com/office/drawing/2014/main" id="{C48049BA-3BE1-4D15-B297-0CF05087C4DE}"/>
              </a:ext>
            </a:extLst>
          </p:cNvPr>
          <p:cNvSpPr txBox="1">
            <a:spLocks/>
          </p:cNvSpPr>
          <p:nvPr/>
        </p:nvSpPr>
        <p:spPr>
          <a:xfrm>
            <a:off x="1085723" y="1205859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solidFill>
                  <a:srgbClr val="FFFFFF"/>
                </a:solidFill>
                <a:latin typeface="Saira"/>
                <a:sym typeface="Saira"/>
              </a:rPr>
              <a:t>01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33" name="Google Shape;222;p38">
            <a:extLst>
              <a:ext uri="{FF2B5EF4-FFF2-40B4-BE49-F238E27FC236}">
                <a16:creationId xmlns:a16="http://schemas.microsoft.com/office/drawing/2014/main" id="{02F8FF47-B708-D0A5-D016-620ADA84DE9F}"/>
              </a:ext>
            </a:extLst>
          </p:cNvPr>
          <p:cNvSpPr txBox="1">
            <a:spLocks/>
          </p:cNvSpPr>
          <p:nvPr/>
        </p:nvSpPr>
        <p:spPr>
          <a:xfrm>
            <a:off x="1740321" y="1230300"/>
            <a:ext cx="2549835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1600" dirty="0" err="1">
                <a:solidFill>
                  <a:srgbClr val="FFFFFF"/>
                </a:solidFill>
                <a:latin typeface="Saira"/>
              </a:rPr>
              <a:t>Recopilación</a:t>
            </a:r>
            <a:r>
              <a:rPr lang="en-US" sz="1600" dirty="0">
                <a:solidFill>
                  <a:srgbClr val="FFFFFF"/>
                </a:solidFill>
                <a:latin typeface="Saira"/>
              </a:rPr>
              <a:t> de </a:t>
            </a:r>
            <a:r>
              <a:rPr lang="en-US" sz="1600" dirty="0" err="1">
                <a:solidFill>
                  <a:srgbClr val="FFFFFF"/>
                </a:solidFill>
                <a:latin typeface="Saira"/>
              </a:rPr>
              <a:t>datos</a:t>
            </a:r>
            <a:r>
              <a:rPr lang="en-US" sz="1600" dirty="0">
                <a:solidFill>
                  <a:srgbClr val="FFFFFF"/>
                </a:solidFill>
                <a:latin typeface="Saira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Saira"/>
              </a:rPr>
              <a:t>médicos</a:t>
            </a:r>
            <a:r>
              <a:rPr lang="en-US" sz="1600" dirty="0">
                <a:solidFill>
                  <a:srgbClr val="FFFFFF"/>
                </a:solidFill>
                <a:latin typeface="Saira"/>
              </a:rPr>
              <a:t>.</a:t>
            </a:r>
          </a:p>
        </p:txBody>
      </p:sp>
      <p:sp>
        <p:nvSpPr>
          <p:cNvPr id="35" name="Google Shape;222;p38">
            <a:extLst>
              <a:ext uri="{FF2B5EF4-FFF2-40B4-BE49-F238E27FC236}">
                <a16:creationId xmlns:a16="http://schemas.microsoft.com/office/drawing/2014/main" id="{809F10E4-A5EA-F753-7EB6-FEFEA8CD06FA}"/>
              </a:ext>
            </a:extLst>
          </p:cNvPr>
          <p:cNvSpPr txBox="1">
            <a:spLocks/>
          </p:cNvSpPr>
          <p:nvPr/>
        </p:nvSpPr>
        <p:spPr>
          <a:xfrm>
            <a:off x="5170613" y="1138432"/>
            <a:ext cx="2549835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1600" dirty="0" err="1">
                <a:solidFill>
                  <a:srgbClr val="FFFFFF"/>
                </a:solidFill>
                <a:latin typeface="Saira"/>
              </a:rPr>
              <a:t>Preprocesamiento</a:t>
            </a:r>
            <a:r>
              <a:rPr lang="en-US" sz="1600" dirty="0">
                <a:solidFill>
                  <a:srgbClr val="FFFFFF"/>
                </a:solidFill>
                <a:latin typeface="Saira"/>
              </a:rPr>
              <a:t> de </a:t>
            </a:r>
            <a:r>
              <a:rPr lang="en-US" sz="1600" dirty="0" err="1">
                <a:solidFill>
                  <a:srgbClr val="FFFFFF"/>
                </a:solidFill>
                <a:latin typeface="Saira"/>
              </a:rPr>
              <a:t>imágenes</a:t>
            </a:r>
            <a:r>
              <a:rPr lang="en-US" sz="1600" dirty="0">
                <a:solidFill>
                  <a:srgbClr val="FFFFFF"/>
                </a:solidFill>
                <a:latin typeface="Saira"/>
              </a:rPr>
              <a:t>.</a:t>
            </a:r>
          </a:p>
        </p:txBody>
      </p:sp>
      <p:sp>
        <p:nvSpPr>
          <p:cNvPr id="36" name="Google Shape;215;p37">
            <a:extLst>
              <a:ext uri="{FF2B5EF4-FFF2-40B4-BE49-F238E27FC236}">
                <a16:creationId xmlns:a16="http://schemas.microsoft.com/office/drawing/2014/main" id="{E836806C-7651-76F2-7381-F0E082659C5B}"/>
              </a:ext>
            </a:extLst>
          </p:cNvPr>
          <p:cNvSpPr txBox="1">
            <a:spLocks/>
          </p:cNvSpPr>
          <p:nvPr/>
        </p:nvSpPr>
        <p:spPr>
          <a:xfrm>
            <a:off x="4491412" y="1911233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solidFill>
                  <a:srgbClr val="FFFFFF"/>
                </a:solidFill>
                <a:latin typeface="Saira"/>
                <a:sym typeface="Saira"/>
              </a:rPr>
              <a:t>04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37" name="Google Shape;215;p37">
            <a:extLst>
              <a:ext uri="{FF2B5EF4-FFF2-40B4-BE49-F238E27FC236}">
                <a16:creationId xmlns:a16="http://schemas.microsoft.com/office/drawing/2014/main" id="{EB68A13C-73B0-B39D-BB17-C15112FB99AB}"/>
              </a:ext>
            </a:extLst>
          </p:cNvPr>
          <p:cNvSpPr txBox="1">
            <a:spLocks/>
          </p:cNvSpPr>
          <p:nvPr/>
        </p:nvSpPr>
        <p:spPr>
          <a:xfrm>
            <a:off x="1006267" y="2005897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solidFill>
                  <a:srgbClr val="FFFFFF"/>
                </a:solidFill>
                <a:latin typeface="Saira"/>
                <a:sym typeface="Saira"/>
              </a:rPr>
              <a:t>03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38" name="Google Shape;222;p38">
            <a:extLst>
              <a:ext uri="{FF2B5EF4-FFF2-40B4-BE49-F238E27FC236}">
                <a16:creationId xmlns:a16="http://schemas.microsoft.com/office/drawing/2014/main" id="{1DB6EE8B-3480-CE3D-586D-69B2B37D2FA6}"/>
              </a:ext>
            </a:extLst>
          </p:cNvPr>
          <p:cNvSpPr txBox="1">
            <a:spLocks/>
          </p:cNvSpPr>
          <p:nvPr/>
        </p:nvSpPr>
        <p:spPr>
          <a:xfrm>
            <a:off x="1780049" y="2008429"/>
            <a:ext cx="2549835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División del conjunto de datos en conjuntos de entrenamiento, validación y prueba.</a:t>
            </a:r>
          </a:p>
          <a:p>
            <a:pPr algn="ctr">
              <a:spcAft>
                <a:spcPts val="1600"/>
              </a:spcAft>
            </a:pPr>
            <a:r>
              <a:rPr lang="es-ES" sz="1600" dirty="0">
                <a:solidFill>
                  <a:srgbClr val="FFFFFF"/>
                </a:solidFill>
                <a:latin typeface="Saira"/>
              </a:rPr>
              <a:t> </a:t>
            </a:r>
            <a:endParaRPr lang="en-US" sz="1600" dirty="0">
              <a:solidFill>
                <a:srgbClr val="FFFFFF"/>
              </a:solidFill>
              <a:latin typeface="Saira"/>
            </a:endParaRPr>
          </a:p>
        </p:txBody>
      </p:sp>
      <p:sp>
        <p:nvSpPr>
          <p:cNvPr id="39" name="Google Shape;222;p38">
            <a:extLst>
              <a:ext uri="{FF2B5EF4-FFF2-40B4-BE49-F238E27FC236}">
                <a16:creationId xmlns:a16="http://schemas.microsoft.com/office/drawing/2014/main" id="{C3D956A2-9E80-38B0-6735-E58E82C0B7FB}"/>
              </a:ext>
            </a:extLst>
          </p:cNvPr>
          <p:cNvSpPr txBox="1">
            <a:spLocks/>
          </p:cNvSpPr>
          <p:nvPr/>
        </p:nvSpPr>
        <p:spPr>
          <a:xfrm>
            <a:off x="5091157" y="1938469"/>
            <a:ext cx="2689838" cy="10026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Uso de transfer </a:t>
            </a:r>
            <a:r>
              <a:rPr lang="es-ES" dirty="0" err="1">
                <a:solidFill>
                  <a:srgbClr val="FFFFFF"/>
                </a:solidFill>
                <a:latin typeface="Saira"/>
              </a:rPr>
              <a:t>learning</a:t>
            </a:r>
            <a:r>
              <a:rPr lang="es-ES" dirty="0">
                <a:solidFill>
                  <a:srgbClr val="FFFFFF"/>
                </a:solidFill>
                <a:latin typeface="Saira"/>
              </a:rPr>
              <a:t> con un modelo pre entrenado (MobileNetV2) para aprovechar conocimientos previos. Y uso de redes convolucionales para la comparación entre los dos modelos</a:t>
            </a:r>
          </a:p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.</a:t>
            </a:r>
          </a:p>
          <a:p>
            <a:pPr algn="ctr">
              <a:spcAft>
                <a:spcPts val="1600"/>
              </a:spcAft>
            </a:pPr>
            <a:r>
              <a:rPr lang="es-ES" sz="1600" dirty="0">
                <a:solidFill>
                  <a:srgbClr val="FFFFFF"/>
                </a:solidFill>
                <a:latin typeface="Saira"/>
              </a:rPr>
              <a:t> </a:t>
            </a:r>
            <a:endParaRPr lang="en-US" sz="1600" dirty="0">
              <a:solidFill>
                <a:srgbClr val="FFFFFF"/>
              </a:solidFill>
              <a:latin typeface="Saira"/>
            </a:endParaRPr>
          </a:p>
        </p:txBody>
      </p:sp>
      <p:grpSp>
        <p:nvGrpSpPr>
          <p:cNvPr id="61" name="Google Shape;206;p37">
            <a:extLst>
              <a:ext uri="{FF2B5EF4-FFF2-40B4-BE49-F238E27FC236}">
                <a16:creationId xmlns:a16="http://schemas.microsoft.com/office/drawing/2014/main" id="{DE598C17-FA99-D15F-0C58-3A00B69891EB}"/>
              </a:ext>
            </a:extLst>
          </p:cNvPr>
          <p:cNvGrpSpPr/>
          <p:nvPr/>
        </p:nvGrpSpPr>
        <p:grpSpPr>
          <a:xfrm>
            <a:off x="1120799" y="3104392"/>
            <a:ext cx="553137" cy="492432"/>
            <a:chOff x="984833" y="1288077"/>
            <a:chExt cx="2792550" cy="2792421"/>
          </a:xfrm>
        </p:grpSpPr>
        <p:pic>
          <p:nvPicPr>
            <p:cNvPr id="62" name="Google Shape;207;p37">
              <a:extLst>
                <a:ext uri="{FF2B5EF4-FFF2-40B4-BE49-F238E27FC236}">
                  <a16:creationId xmlns:a16="http://schemas.microsoft.com/office/drawing/2014/main" id="{98CA57FF-04B5-ED99-AB6A-B19E0B98D36C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3" name="Google Shape;208;p37">
              <a:extLst>
                <a:ext uri="{FF2B5EF4-FFF2-40B4-BE49-F238E27FC236}">
                  <a16:creationId xmlns:a16="http://schemas.microsoft.com/office/drawing/2014/main" id="{979BEBD6-7BEA-A950-D909-AFD97D044A4A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192" name="Google Shape;209;p37">
                <a:extLst>
                  <a:ext uri="{FF2B5EF4-FFF2-40B4-BE49-F238E27FC236}">
                    <a16:creationId xmlns:a16="http://schemas.microsoft.com/office/drawing/2014/main" id="{B016C3E3-5210-7B2F-60A8-1F4C86EC44C6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10;p37">
                <a:extLst>
                  <a:ext uri="{FF2B5EF4-FFF2-40B4-BE49-F238E27FC236}">
                    <a16:creationId xmlns:a16="http://schemas.microsoft.com/office/drawing/2014/main" id="{832EC9F6-7C9C-D9B5-73D7-75E0A64EF998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11;p37">
                <a:extLst>
                  <a:ext uri="{FF2B5EF4-FFF2-40B4-BE49-F238E27FC236}">
                    <a16:creationId xmlns:a16="http://schemas.microsoft.com/office/drawing/2014/main" id="{2FCD6E18-1056-2B85-0A93-648A39F83B38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12;p37">
                <a:extLst>
                  <a:ext uri="{FF2B5EF4-FFF2-40B4-BE49-F238E27FC236}">
                    <a16:creationId xmlns:a16="http://schemas.microsoft.com/office/drawing/2014/main" id="{D5BABF9B-D727-5990-5E3C-0848D4F8DCC9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" name="Google Shape;215;p37">
            <a:extLst>
              <a:ext uri="{FF2B5EF4-FFF2-40B4-BE49-F238E27FC236}">
                <a16:creationId xmlns:a16="http://schemas.microsoft.com/office/drawing/2014/main" id="{63315493-878B-E446-B925-5A3308A5236F}"/>
              </a:ext>
            </a:extLst>
          </p:cNvPr>
          <p:cNvSpPr txBox="1">
            <a:spLocks/>
          </p:cNvSpPr>
          <p:nvPr/>
        </p:nvSpPr>
        <p:spPr>
          <a:xfrm>
            <a:off x="1006267" y="3079951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solidFill>
                  <a:srgbClr val="FFFFFF"/>
                </a:solidFill>
                <a:latin typeface="Saira"/>
                <a:sym typeface="Saira"/>
              </a:rPr>
              <a:t>05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206" name="Google Shape;222;p38">
            <a:extLst>
              <a:ext uri="{FF2B5EF4-FFF2-40B4-BE49-F238E27FC236}">
                <a16:creationId xmlns:a16="http://schemas.microsoft.com/office/drawing/2014/main" id="{E58F2DBF-A966-D245-2270-7AA6A8C79DBC}"/>
              </a:ext>
            </a:extLst>
          </p:cNvPr>
          <p:cNvSpPr txBox="1">
            <a:spLocks/>
          </p:cNvSpPr>
          <p:nvPr/>
        </p:nvSpPr>
        <p:spPr>
          <a:xfrm>
            <a:off x="1780049" y="3082483"/>
            <a:ext cx="2549835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s-ES" sz="1600" dirty="0">
                <a:solidFill>
                  <a:srgbClr val="FFFFFF"/>
                </a:solidFill>
                <a:latin typeface="Saira"/>
              </a:rPr>
              <a:t> </a:t>
            </a:r>
            <a:endParaRPr lang="en-US" sz="1600" dirty="0">
              <a:solidFill>
                <a:srgbClr val="FFFFFF"/>
              </a:solidFill>
              <a:latin typeface="Saira"/>
            </a:endParaRPr>
          </a:p>
        </p:txBody>
      </p:sp>
      <p:sp>
        <p:nvSpPr>
          <p:cNvPr id="207" name="Google Shape;222;p38">
            <a:extLst>
              <a:ext uri="{FF2B5EF4-FFF2-40B4-BE49-F238E27FC236}">
                <a16:creationId xmlns:a16="http://schemas.microsoft.com/office/drawing/2014/main" id="{26FEFFD1-CF17-7BE6-7DB2-DADE74D869E8}"/>
              </a:ext>
            </a:extLst>
          </p:cNvPr>
          <p:cNvSpPr txBox="1">
            <a:spLocks/>
          </p:cNvSpPr>
          <p:nvPr/>
        </p:nvSpPr>
        <p:spPr>
          <a:xfrm>
            <a:off x="1673923" y="3163907"/>
            <a:ext cx="2689838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. Construcción de un modelo personalizado utilizando las características extraídas</a:t>
            </a:r>
            <a:r>
              <a:rPr lang="es-ES" sz="1600" dirty="0">
                <a:solidFill>
                  <a:srgbClr val="FFFFFF"/>
                </a:solidFill>
                <a:latin typeface="Saira"/>
              </a:rPr>
              <a:t>.</a:t>
            </a:r>
            <a:endParaRPr lang="en-US" sz="1600" dirty="0">
              <a:solidFill>
                <a:srgbClr val="FFFFFF"/>
              </a:solidFill>
              <a:latin typeface="Sair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206;p37">
            <a:extLst>
              <a:ext uri="{FF2B5EF4-FFF2-40B4-BE49-F238E27FC236}">
                <a16:creationId xmlns:a16="http://schemas.microsoft.com/office/drawing/2014/main" id="{A160BDD2-4623-2B94-BC6A-9819E7362FF9}"/>
              </a:ext>
            </a:extLst>
          </p:cNvPr>
          <p:cNvGrpSpPr/>
          <p:nvPr/>
        </p:nvGrpSpPr>
        <p:grpSpPr>
          <a:xfrm>
            <a:off x="4679451" y="3013213"/>
            <a:ext cx="553137" cy="492432"/>
            <a:chOff x="984833" y="1288077"/>
            <a:chExt cx="2792550" cy="2792421"/>
          </a:xfrm>
        </p:grpSpPr>
        <p:pic>
          <p:nvPicPr>
            <p:cNvPr id="48" name="Google Shape;207;p37">
              <a:extLst>
                <a:ext uri="{FF2B5EF4-FFF2-40B4-BE49-F238E27FC236}">
                  <a16:creationId xmlns:a16="http://schemas.microsoft.com/office/drawing/2014/main" id="{FD963252-08DA-437B-9461-6B81BF0C31E4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9" name="Google Shape;208;p37">
              <a:extLst>
                <a:ext uri="{FF2B5EF4-FFF2-40B4-BE49-F238E27FC236}">
                  <a16:creationId xmlns:a16="http://schemas.microsoft.com/office/drawing/2014/main" id="{DEFF807A-2946-069A-0797-FCC118CAD729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50" name="Google Shape;209;p37">
                <a:extLst>
                  <a:ext uri="{FF2B5EF4-FFF2-40B4-BE49-F238E27FC236}">
                    <a16:creationId xmlns:a16="http://schemas.microsoft.com/office/drawing/2014/main" id="{159EFBCA-ECFB-6DFE-540B-FA840A65DBB7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0;p37">
                <a:extLst>
                  <a:ext uri="{FF2B5EF4-FFF2-40B4-BE49-F238E27FC236}">
                    <a16:creationId xmlns:a16="http://schemas.microsoft.com/office/drawing/2014/main" id="{8C2025BA-F507-6124-8632-5E1A32E36339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1;p37">
                <a:extLst>
                  <a:ext uri="{FF2B5EF4-FFF2-40B4-BE49-F238E27FC236}">
                    <a16:creationId xmlns:a16="http://schemas.microsoft.com/office/drawing/2014/main" id="{34355E26-3D63-B0BE-91AA-06EFF8A3D597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2;p37">
                <a:extLst>
                  <a:ext uri="{FF2B5EF4-FFF2-40B4-BE49-F238E27FC236}">
                    <a16:creationId xmlns:a16="http://schemas.microsoft.com/office/drawing/2014/main" id="{9AB5F373-FCB6-7D2B-0123-CEEAA648A197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" name="Google Shape;206;p37">
            <a:extLst>
              <a:ext uri="{FF2B5EF4-FFF2-40B4-BE49-F238E27FC236}">
                <a16:creationId xmlns:a16="http://schemas.microsoft.com/office/drawing/2014/main" id="{ACB8F71B-2486-C0D6-B9B6-58E2AA434811}"/>
              </a:ext>
            </a:extLst>
          </p:cNvPr>
          <p:cNvGrpSpPr/>
          <p:nvPr/>
        </p:nvGrpSpPr>
        <p:grpSpPr>
          <a:xfrm>
            <a:off x="1201387" y="2980957"/>
            <a:ext cx="553137" cy="492432"/>
            <a:chOff x="984833" y="1288077"/>
            <a:chExt cx="2792550" cy="2792421"/>
          </a:xfrm>
        </p:grpSpPr>
        <p:pic>
          <p:nvPicPr>
            <p:cNvPr id="41" name="Google Shape;207;p37">
              <a:extLst>
                <a:ext uri="{FF2B5EF4-FFF2-40B4-BE49-F238E27FC236}">
                  <a16:creationId xmlns:a16="http://schemas.microsoft.com/office/drawing/2014/main" id="{C76CE1C9-D97C-6B8E-0EBF-F5763B9662A4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2" name="Google Shape;208;p37">
              <a:extLst>
                <a:ext uri="{FF2B5EF4-FFF2-40B4-BE49-F238E27FC236}">
                  <a16:creationId xmlns:a16="http://schemas.microsoft.com/office/drawing/2014/main" id="{87E29660-55E8-CAEA-9BF0-C07B4DBF43C9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43" name="Google Shape;209;p37">
                <a:extLst>
                  <a:ext uri="{FF2B5EF4-FFF2-40B4-BE49-F238E27FC236}">
                    <a16:creationId xmlns:a16="http://schemas.microsoft.com/office/drawing/2014/main" id="{B92192A5-B936-222D-9B5E-8C5EAB97B8D7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0;p37">
                <a:extLst>
                  <a:ext uri="{FF2B5EF4-FFF2-40B4-BE49-F238E27FC236}">
                    <a16:creationId xmlns:a16="http://schemas.microsoft.com/office/drawing/2014/main" id="{C2A95FA6-950B-9BEA-3853-B1339BA50E07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1;p37">
                <a:extLst>
                  <a:ext uri="{FF2B5EF4-FFF2-40B4-BE49-F238E27FC236}">
                    <a16:creationId xmlns:a16="http://schemas.microsoft.com/office/drawing/2014/main" id="{D44D1548-5E5B-3A47-4CE5-382B534829C3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2;p37">
                <a:extLst>
                  <a:ext uri="{FF2B5EF4-FFF2-40B4-BE49-F238E27FC236}">
                    <a16:creationId xmlns:a16="http://schemas.microsoft.com/office/drawing/2014/main" id="{44D71C56-34EE-1B97-CDB4-09F0872AEDAA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4" name="Google Shape;194;p36"/>
          <p:cNvSpPr txBox="1">
            <a:spLocks noGrp="1"/>
          </p:cNvSpPr>
          <p:nvPr>
            <p:ph type="title"/>
          </p:nvPr>
        </p:nvSpPr>
        <p:spPr>
          <a:xfrm>
            <a:off x="726225" y="319539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/>
              <a:t>Metodología</a:t>
            </a:r>
          </a:p>
        </p:txBody>
      </p:sp>
      <p:grpSp>
        <p:nvGrpSpPr>
          <p:cNvPr id="196" name="Google Shape;196;p36"/>
          <p:cNvGrpSpPr/>
          <p:nvPr/>
        </p:nvGrpSpPr>
        <p:grpSpPr>
          <a:xfrm>
            <a:off x="734564" y="993382"/>
            <a:ext cx="7691400" cy="3838919"/>
            <a:chOff x="1009016" y="1060741"/>
            <a:chExt cx="7125968" cy="3478546"/>
          </a:xfrm>
        </p:grpSpPr>
        <p:sp>
          <p:nvSpPr>
            <p:cNvPr id="197" name="Google Shape;197;p36"/>
            <p:cNvSpPr/>
            <p:nvPr/>
          </p:nvSpPr>
          <p:spPr>
            <a:xfrm>
              <a:off x="1009016" y="1060741"/>
              <a:ext cx="738026" cy="742075"/>
            </a:xfrm>
            <a:custGeom>
              <a:avLst/>
              <a:gdLst/>
              <a:ahLst/>
              <a:cxnLst/>
              <a:rect l="l" t="t" r="r" b="b"/>
              <a:pathLst>
                <a:path w="41346" h="41347" extrusionOk="0">
                  <a:moveTo>
                    <a:pt x="1" y="1"/>
                  </a:moveTo>
                  <a:lnTo>
                    <a:pt x="1" y="41346"/>
                  </a:lnTo>
                  <a:lnTo>
                    <a:pt x="3429" y="41346"/>
                  </a:lnTo>
                  <a:lnTo>
                    <a:pt x="3429" y="3530"/>
                  </a:lnTo>
                  <a:lnTo>
                    <a:pt x="41346" y="3530"/>
                  </a:lnTo>
                  <a:lnTo>
                    <a:pt x="41346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6"/>
            <p:cNvSpPr/>
            <p:nvPr/>
          </p:nvSpPr>
          <p:spPr>
            <a:xfrm>
              <a:off x="1009016" y="3797230"/>
              <a:ext cx="738026" cy="742057"/>
            </a:xfrm>
            <a:custGeom>
              <a:avLst/>
              <a:gdLst/>
              <a:ahLst/>
              <a:cxnLst/>
              <a:rect l="l" t="t" r="r" b="b"/>
              <a:pathLst>
                <a:path w="41346" h="41346" extrusionOk="0">
                  <a:moveTo>
                    <a:pt x="1" y="1"/>
                  </a:moveTo>
                  <a:lnTo>
                    <a:pt x="1" y="41346"/>
                  </a:lnTo>
                  <a:lnTo>
                    <a:pt x="41346" y="41346"/>
                  </a:lnTo>
                  <a:lnTo>
                    <a:pt x="41346" y="37816"/>
                  </a:lnTo>
                  <a:lnTo>
                    <a:pt x="3429" y="37816"/>
                  </a:lnTo>
                  <a:lnTo>
                    <a:pt x="3429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6"/>
            <p:cNvSpPr/>
            <p:nvPr/>
          </p:nvSpPr>
          <p:spPr>
            <a:xfrm>
              <a:off x="7396958" y="3797230"/>
              <a:ext cx="738026" cy="742057"/>
            </a:xfrm>
            <a:custGeom>
              <a:avLst/>
              <a:gdLst/>
              <a:ahLst/>
              <a:cxnLst/>
              <a:rect l="l" t="t" r="r" b="b"/>
              <a:pathLst>
                <a:path w="41346" h="41346" extrusionOk="0">
                  <a:moveTo>
                    <a:pt x="37917" y="1"/>
                  </a:moveTo>
                  <a:lnTo>
                    <a:pt x="37917" y="37816"/>
                  </a:lnTo>
                  <a:lnTo>
                    <a:pt x="0" y="37816"/>
                  </a:lnTo>
                  <a:lnTo>
                    <a:pt x="0" y="41346"/>
                  </a:lnTo>
                  <a:lnTo>
                    <a:pt x="41345" y="41346"/>
                  </a:lnTo>
                  <a:lnTo>
                    <a:pt x="41345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6"/>
            <p:cNvSpPr/>
            <p:nvPr/>
          </p:nvSpPr>
          <p:spPr>
            <a:xfrm>
              <a:off x="7396958" y="1060741"/>
              <a:ext cx="738026" cy="742075"/>
            </a:xfrm>
            <a:custGeom>
              <a:avLst/>
              <a:gdLst/>
              <a:ahLst/>
              <a:cxnLst/>
              <a:rect l="l" t="t" r="r" b="b"/>
              <a:pathLst>
                <a:path w="41346" h="41347" extrusionOk="0">
                  <a:moveTo>
                    <a:pt x="0" y="1"/>
                  </a:moveTo>
                  <a:lnTo>
                    <a:pt x="0" y="3530"/>
                  </a:lnTo>
                  <a:lnTo>
                    <a:pt x="37917" y="3530"/>
                  </a:lnTo>
                  <a:lnTo>
                    <a:pt x="37917" y="41346"/>
                  </a:lnTo>
                  <a:lnTo>
                    <a:pt x="41345" y="41346"/>
                  </a:lnTo>
                  <a:lnTo>
                    <a:pt x="41345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206;p37">
            <a:extLst>
              <a:ext uri="{FF2B5EF4-FFF2-40B4-BE49-F238E27FC236}">
                <a16:creationId xmlns:a16="http://schemas.microsoft.com/office/drawing/2014/main" id="{E7DABE73-6E67-B55B-F03A-E8516D374BC7}"/>
              </a:ext>
            </a:extLst>
          </p:cNvPr>
          <p:cNvGrpSpPr/>
          <p:nvPr/>
        </p:nvGrpSpPr>
        <p:grpSpPr>
          <a:xfrm>
            <a:off x="1193905" y="1246059"/>
            <a:ext cx="553137" cy="492432"/>
            <a:chOff x="984833" y="1288077"/>
            <a:chExt cx="2792550" cy="2792421"/>
          </a:xfrm>
        </p:grpSpPr>
        <p:pic>
          <p:nvPicPr>
            <p:cNvPr id="7" name="Google Shape;207;p37">
              <a:extLst>
                <a:ext uri="{FF2B5EF4-FFF2-40B4-BE49-F238E27FC236}">
                  <a16:creationId xmlns:a16="http://schemas.microsoft.com/office/drawing/2014/main" id="{E0B2CEA8-4B5E-F14C-8C39-96C4AED8D54B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" name="Google Shape;208;p37">
              <a:extLst>
                <a:ext uri="{FF2B5EF4-FFF2-40B4-BE49-F238E27FC236}">
                  <a16:creationId xmlns:a16="http://schemas.microsoft.com/office/drawing/2014/main" id="{37E46835-CA4F-59D7-3F9C-C2260A1F6F5A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9" name="Google Shape;209;p37">
                <a:extLst>
                  <a:ext uri="{FF2B5EF4-FFF2-40B4-BE49-F238E27FC236}">
                    <a16:creationId xmlns:a16="http://schemas.microsoft.com/office/drawing/2014/main" id="{6D198A12-23C6-3548-2373-CBBBAAEC51C2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10;p37">
                <a:extLst>
                  <a:ext uri="{FF2B5EF4-FFF2-40B4-BE49-F238E27FC236}">
                    <a16:creationId xmlns:a16="http://schemas.microsoft.com/office/drawing/2014/main" id="{C620EEDE-4175-F92C-B270-AB87615AE176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11;p37">
                <a:extLst>
                  <a:ext uri="{FF2B5EF4-FFF2-40B4-BE49-F238E27FC236}">
                    <a16:creationId xmlns:a16="http://schemas.microsoft.com/office/drawing/2014/main" id="{EEE3EEEA-35C0-4DB8-1CD7-2342D39139A5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12;p37">
                <a:extLst>
                  <a:ext uri="{FF2B5EF4-FFF2-40B4-BE49-F238E27FC236}">
                    <a16:creationId xmlns:a16="http://schemas.microsoft.com/office/drawing/2014/main" id="{27717C22-D36A-1F58-980D-66C94E9B6E5F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" name="Google Shape;206;p37">
            <a:extLst>
              <a:ext uri="{FF2B5EF4-FFF2-40B4-BE49-F238E27FC236}">
                <a16:creationId xmlns:a16="http://schemas.microsoft.com/office/drawing/2014/main" id="{D337CA6E-85F7-3F5D-B683-E1AC33EDC76A}"/>
              </a:ext>
            </a:extLst>
          </p:cNvPr>
          <p:cNvGrpSpPr/>
          <p:nvPr/>
        </p:nvGrpSpPr>
        <p:grpSpPr>
          <a:xfrm>
            <a:off x="4580264" y="1164869"/>
            <a:ext cx="553137" cy="492432"/>
            <a:chOff x="984833" y="1288077"/>
            <a:chExt cx="2792550" cy="2792421"/>
          </a:xfrm>
        </p:grpSpPr>
        <p:pic>
          <p:nvPicPr>
            <p:cNvPr id="16" name="Google Shape;207;p37">
              <a:extLst>
                <a:ext uri="{FF2B5EF4-FFF2-40B4-BE49-F238E27FC236}">
                  <a16:creationId xmlns:a16="http://schemas.microsoft.com/office/drawing/2014/main" id="{A6A4A093-24CD-2512-972F-00050B7969A9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7" name="Google Shape;208;p37">
              <a:extLst>
                <a:ext uri="{FF2B5EF4-FFF2-40B4-BE49-F238E27FC236}">
                  <a16:creationId xmlns:a16="http://schemas.microsoft.com/office/drawing/2014/main" id="{9AA4E1E0-8DDD-0428-C7C5-29721E793BBB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18" name="Google Shape;209;p37">
                <a:extLst>
                  <a:ext uri="{FF2B5EF4-FFF2-40B4-BE49-F238E27FC236}">
                    <a16:creationId xmlns:a16="http://schemas.microsoft.com/office/drawing/2014/main" id="{191EFCA4-298C-61D3-F278-0AECB795D955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10;p37">
                <a:extLst>
                  <a:ext uri="{FF2B5EF4-FFF2-40B4-BE49-F238E27FC236}">
                    <a16:creationId xmlns:a16="http://schemas.microsoft.com/office/drawing/2014/main" id="{736AB324-6C29-AE51-2DDA-460943702452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11;p37">
                <a:extLst>
                  <a:ext uri="{FF2B5EF4-FFF2-40B4-BE49-F238E27FC236}">
                    <a16:creationId xmlns:a16="http://schemas.microsoft.com/office/drawing/2014/main" id="{F71B54D7-EEC9-C734-6BE3-F257FEB5AD5B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2;p37">
                <a:extLst>
                  <a:ext uri="{FF2B5EF4-FFF2-40B4-BE49-F238E27FC236}">
                    <a16:creationId xmlns:a16="http://schemas.microsoft.com/office/drawing/2014/main" id="{FA7FA29C-9865-352F-2784-3148A9E9781E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" name="Google Shape;215;p37">
            <a:extLst>
              <a:ext uri="{FF2B5EF4-FFF2-40B4-BE49-F238E27FC236}">
                <a16:creationId xmlns:a16="http://schemas.microsoft.com/office/drawing/2014/main" id="{40EFD93C-A829-156E-E345-ED34F4D4188F}"/>
              </a:ext>
            </a:extLst>
          </p:cNvPr>
          <p:cNvSpPr txBox="1">
            <a:spLocks/>
          </p:cNvSpPr>
          <p:nvPr/>
        </p:nvSpPr>
        <p:spPr>
          <a:xfrm>
            <a:off x="4472080" y="1111195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solidFill>
                  <a:srgbClr val="FFFFFF"/>
                </a:solidFill>
                <a:latin typeface="Saira"/>
                <a:sym typeface="Saira"/>
              </a:rPr>
              <a:t>07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32" name="Google Shape;215;p37">
            <a:extLst>
              <a:ext uri="{FF2B5EF4-FFF2-40B4-BE49-F238E27FC236}">
                <a16:creationId xmlns:a16="http://schemas.microsoft.com/office/drawing/2014/main" id="{C48049BA-3BE1-4D15-B297-0CF05087C4DE}"/>
              </a:ext>
            </a:extLst>
          </p:cNvPr>
          <p:cNvSpPr txBox="1">
            <a:spLocks/>
          </p:cNvSpPr>
          <p:nvPr/>
        </p:nvSpPr>
        <p:spPr>
          <a:xfrm>
            <a:off x="1085723" y="1205859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solidFill>
                  <a:srgbClr val="FFFFFF"/>
                </a:solidFill>
                <a:latin typeface="Saira"/>
                <a:sym typeface="Saira"/>
              </a:rPr>
              <a:t>06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33" name="Google Shape;222;p38">
            <a:extLst>
              <a:ext uri="{FF2B5EF4-FFF2-40B4-BE49-F238E27FC236}">
                <a16:creationId xmlns:a16="http://schemas.microsoft.com/office/drawing/2014/main" id="{02F8FF47-B708-D0A5-D016-620ADA84DE9F}"/>
              </a:ext>
            </a:extLst>
          </p:cNvPr>
          <p:cNvSpPr txBox="1">
            <a:spLocks/>
          </p:cNvSpPr>
          <p:nvPr/>
        </p:nvSpPr>
        <p:spPr>
          <a:xfrm>
            <a:off x="1732632" y="1051315"/>
            <a:ext cx="2645675" cy="21321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Compilación del modelo personalizado con una función de pérdida y un optimizador adecuados. </a:t>
            </a:r>
          </a:p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Entrenamiento del modelo personalizado utilizando el conjunto de entrenamiento.</a:t>
            </a:r>
            <a:endParaRPr lang="en-US" dirty="0">
              <a:solidFill>
                <a:srgbClr val="FFFFFF"/>
              </a:solidFill>
              <a:latin typeface="Saira"/>
            </a:endParaRPr>
          </a:p>
        </p:txBody>
      </p:sp>
      <p:sp>
        <p:nvSpPr>
          <p:cNvPr id="35" name="Google Shape;222;p38">
            <a:extLst>
              <a:ext uri="{FF2B5EF4-FFF2-40B4-BE49-F238E27FC236}">
                <a16:creationId xmlns:a16="http://schemas.microsoft.com/office/drawing/2014/main" id="{809F10E4-A5EA-F753-7EB6-FEFEA8CD06FA}"/>
              </a:ext>
            </a:extLst>
          </p:cNvPr>
          <p:cNvSpPr txBox="1">
            <a:spLocks/>
          </p:cNvSpPr>
          <p:nvPr/>
        </p:nvSpPr>
        <p:spPr>
          <a:xfrm>
            <a:off x="5170613" y="1138432"/>
            <a:ext cx="2549835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Evaluación del rendimiento del modelo en el conjunto de </a:t>
            </a:r>
            <a:r>
              <a:rPr lang="es-ES" sz="1600" dirty="0">
                <a:solidFill>
                  <a:srgbClr val="FFFFFF"/>
                </a:solidFill>
                <a:latin typeface="Saira"/>
              </a:rPr>
              <a:t>validación.</a:t>
            </a:r>
            <a:endParaRPr lang="en-US" sz="1600" dirty="0">
              <a:solidFill>
                <a:srgbClr val="FFFFFF"/>
              </a:solidFill>
              <a:latin typeface="Saira"/>
            </a:endParaRPr>
          </a:p>
        </p:txBody>
      </p:sp>
      <p:sp>
        <p:nvSpPr>
          <p:cNvPr id="36" name="Google Shape;215;p37">
            <a:extLst>
              <a:ext uri="{FF2B5EF4-FFF2-40B4-BE49-F238E27FC236}">
                <a16:creationId xmlns:a16="http://schemas.microsoft.com/office/drawing/2014/main" id="{E836806C-7651-76F2-7381-F0E082659C5B}"/>
              </a:ext>
            </a:extLst>
          </p:cNvPr>
          <p:cNvSpPr txBox="1">
            <a:spLocks/>
          </p:cNvSpPr>
          <p:nvPr/>
        </p:nvSpPr>
        <p:spPr>
          <a:xfrm>
            <a:off x="4572000" y="2960460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solidFill>
                  <a:srgbClr val="FFFFFF"/>
                </a:solidFill>
                <a:latin typeface="Saira"/>
                <a:sym typeface="Saira"/>
              </a:rPr>
              <a:t>09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37" name="Google Shape;215;p37">
            <a:extLst>
              <a:ext uri="{FF2B5EF4-FFF2-40B4-BE49-F238E27FC236}">
                <a16:creationId xmlns:a16="http://schemas.microsoft.com/office/drawing/2014/main" id="{EB68A13C-73B0-B39D-BB17-C15112FB99AB}"/>
              </a:ext>
            </a:extLst>
          </p:cNvPr>
          <p:cNvSpPr txBox="1">
            <a:spLocks/>
          </p:cNvSpPr>
          <p:nvPr/>
        </p:nvSpPr>
        <p:spPr>
          <a:xfrm>
            <a:off x="1086855" y="2956516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solidFill>
                  <a:srgbClr val="FFFFFF"/>
                </a:solidFill>
                <a:latin typeface="Saira"/>
                <a:sym typeface="Saira"/>
              </a:rPr>
              <a:t>08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38" name="Google Shape;222;p38">
            <a:extLst>
              <a:ext uri="{FF2B5EF4-FFF2-40B4-BE49-F238E27FC236}">
                <a16:creationId xmlns:a16="http://schemas.microsoft.com/office/drawing/2014/main" id="{1DB6EE8B-3480-CE3D-586D-69B2B37D2FA6}"/>
              </a:ext>
            </a:extLst>
          </p:cNvPr>
          <p:cNvSpPr txBox="1">
            <a:spLocks/>
          </p:cNvSpPr>
          <p:nvPr/>
        </p:nvSpPr>
        <p:spPr>
          <a:xfrm>
            <a:off x="1807236" y="2980957"/>
            <a:ext cx="2549835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Ajuste y refinamiento del modelo según sea necesario.</a:t>
            </a:r>
            <a:r>
              <a:rPr lang="es-ES" sz="1600" dirty="0">
                <a:solidFill>
                  <a:srgbClr val="FFFFFF"/>
                </a:solidFill>
                <a:latin typeface="Saira"/>
              </a:rPr>
              <a:t> </a:t>
            </a:r>
            <a:endParaRPr lang="en-US" sz="1600" dirty="0">
              <a:solidFill>
                <a:srgbClr val="FFFFFF"/>
              </a:solidFill>
              <a:latin typeface="Saira"/>
            </a:endParaRPr>
          </a:p>
        </p:txBody>
      </p:sp>
      <p:sp>
        <p:nvSpPr>
          <p:cNvPr id="39" name="Google Shape;222;p38">
            <a:extLst>
              <a:ext uri="{FF2B5EF4-FFF2-40B4-BE49-F238E27FC236}">
                <a16:creationId xmlns:a16="http://schemas.microsoft.com/office/drawing/2014/main" id="{C3D956A2-9E80-38B0-6735-E58E82C0B7FB}"/>
              </a:ext>
            </a:extLst>
          </p:cNvPr>
          <p:cNvSpPr txBox="1">
            <a:spLocks/>
          </p:cNvSpPr>
          <p:nvPr/>
        </p:nvSpPr>
        <p:spPr>
          <a:xfrm>
            <a:off x="5216759" y="2980957"/>
            <a:ext cx="2549835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Evaluación final del modelo en el conjunto de prueba.</a:t>
            </a:r>
            <a:r>
              <a:rPr lang="es-ES" sz="1600" dirty="0">
                <a:solidFill>
                  <a:srgbClr val="FFFFFF"/>
                </a:solidFill>
                <a:latin typeface="Saira"/>
              </a:rPr>
              <a:t> </a:t>
            </a:r>
            <a:endParaRPr lang="en-US" sz="1600" dirty="0">
              <a:solidFill>
                <a:srgbClr val="FFFFFF"/>
              </a:solidFill>
              <a:latin typeface="Saira"/>
            </a:endParaRPr>
          </a:p>
        </p:txBody>
      </p:sp>
      <p:grpSp>
        <p:nvGrpSpPr>
          <p:cNvPr id="2" name="Google Shape;206;p37">
            <a:extLst>
              <a:ext uri="{FF2B5EF4-FFF2-40B4-BE49-F238E27FC236}">
                <a16:creationId xmlns:a16="http://schemas.microsoft.com/office/drawing/2014/main" id="{24374E4A-1149-97B1-E2D6-9A3E44654363}"/>
              </a:ext>
            </a:extLst>
          </p:cNvPr>
          <p:cNvGrpSpPr/>
          <p:nvPr/>
        </p:nvGrpSpPr>
        <p:grpSpPr>
          <a:xfrm>
            <a:off x="2939400" y="3882948"/>
            <a:ext cx="553137" cy="492432"/>
            <a:chOff x="984833" y="1288077"/>
            <a:chExt cx="2792550" cy="2792421"/>
          </a:xfrm>
        </p:grpSpPr>
        <p:pic>
          <p:nvPicPr>
            <p:cNvPr id="3" name="Google Shape;207;p37">
              <a:extLst>
                <a:ext uri="{FF2B5EF4-FFF2-40B4-BE49-F238E27FC236}">
                  <a16:creationId xmlns:a16="http://schemas.microsoft.com/office/drawing/2014/main" id="{25746382-0267-E2BC-9C3E-8729D4EA34EA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84833" y="1293300"/>
              <a:ext cx="2792550" cy="27819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" name="Google Shape;208;p37">
              <a:extLst>
                <a:ext uri="{FF2B5EF4-FFF2-40B4-BE49-F238E27FC236}">
                  <a16:creationId xmlns:a16="http://schemas.microsoft.com/office/drawing/2014/main" id="{1E7D411F-1750-B9DB-62EA-AA9038109A95}"/>
                </a:ext>
              </a:extLst>
            </p:cNvPr>
            <p:cNvGrpSpPr/>
            <p:nvPr/>
          </p:nvGrpSpPr>
          <p:grpSpPr>
            <a:xfrm>
              <a:off x="984899" y="1288077"/>
              <a:ext cx="2792418" cy="2792421"/>
              <a:chOff x="892391" y="1395391"/>
              <a:chExt cx="2792418" cy="2792421"/>
            </a:xfrm>
          </p:grpSpPr>
          <p:sp>
            <p:nvSpPr>
              <p:cNvPr id="5" name="Google Shape;209;p37">
                <a:extLst>
                  <a:ext uri="{FF2B5EF4-FFF2-40B4-BE49-F238E27FC236}">
                    <a16:creationId xmlns:a16="http://schemas.microsoft.com/office/drawing/2014/main" id="{31F16811-A9B5-1E0F-78A7-7B789519DA8A}"/>
                  </a:ext>
                </a:extLst>
              </p:cNvPr>
              <p:cNvSpPr/>
              <p:nvPr/>
            </p:nvSpPr>
            <p:spPr>
              <a:xfrm>
                <a:off x="892391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3429" y="41346"/>
                    </a:lnTo>
                    <a:lnTo>
                      <a:pt x="3429" y="3530"/>
                    </a:lnTo>
                    <a:lnTo>
                      <a:pt x="41346" y="3530"/>
                    </a:lnTo>
                    <a:lnTo>
                      <a:pt x="41346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10;p37">
                <a:extLst>
                  <a:ext uri="{FF2B5EF4-FFF2-40B4-BE49-F238E27FC236}">
                    <a16:creationId xmlns:a16="http://schemas.microsoft.com/office/drawing/2014/main" id="{71DA7C4B-E103-267F-CAF7-9D5BA0E2894B}"/>
                  </a:ext>
                </a:extLst>
              </p:cNvPr>
              <p:cNvSpPr/>
              <p:nvPr/>
            </p:nvSpPr>
            <p:spPr>
              <a:xfrm>
                <a:off x="892391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1" y="1"/>
                    </a:moveTo>
                    <a:lnTo>
                      <a:pt x="1" y="41346"/>
                    </a:lnTo>
                    <a:lnTo>
                      <a:pt x="41346" y="41346"/>
                    </a:lnTo>
                    <a:lnTo>
                      <a:pt x="41346" y="37816"/>
                    </a:lnTo>
                    <a:lnTo>
                      <a:pt x="3429" y="37816"/>
                    </a:lnTo>
                    <a:lnTo>
                      <a:pt x="3429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11;p37">
                <a:extLst>
                  <a:ext uri="{FF2B5EF4-FFF2-40B4-BE49-F238E27FC236}">
                    <a16:creationId xmlns:a16="http://schemas.microsoft.com/office/drawing/2014/main" id="{69686D9F-800D-09A6-7B9E-E1EE726EB2AB}"/>
                  </a:ext>
                </a:extLst>
              </p:cNvPr>
              <p:cNvSpPr/>
              <p:nvPr/>
            </p:nvSpPr>
            <p:spPr>
              <a:xfrm>
                <a:off x="2946783" y="3445755"/>
                <a:ext cx="738026" cy="742057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6" extrusionOk="0">
                    <a:moveTo>
                      <a:pt x="37917" y="1"/>
                    </a:moveTo>
                    <a:lnTo>
                      <a:pt x="37917" y="37816"/>
                    </a:lnTo>
                    <a:lnTo>
                      <a:pt x="0" y="37816"/>
                    </a:lnTo>
                    <a:lnTo>
                      <a:pt x="0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12;p37">
                <a:extLst>
                  <a:ext uri="{FF2B5EF4-FFF2-40B4-BE49-F238E27FC236}">
                    <a16:creationId xmlns:a16="http://schemas.microsoft.com/office/drawing/2014/main" id="{F346F5F0-DB63-6AEA-EE61-854D02B12D4F}"/>
                  </a:ext>
                </a:extLst>
              </p:cNvPr>
              <p:cNvSpPr/>
              <p:nvPr/>
            </p:nvSpPr>
            <p:spPr>
              <a:xfrm>
                <a:off x="2946783" y="1395391"/>
                <a:ext cx="738026" cy="742075"/>
              </a:xfrm>
              <a:custGeom>
                <a:avLst/>
                <a:gdLst/>
                <a:ahLst/>
                <a:cxnLst/>
                <a:rect l="l" t="t" r="r" b="b"/>
                <a:pathLst>
                  <a:path w="41346" h="41347" extrusionOk="0">
                    <a:moveTo>
                      <a:pt x="0" y="1"/>
                    </a:moveTo>
                    <a:lnTo>
                      <a:pt x="0" y="3530"/>
                    </a:lnTo>
                    <a:lnTo>
                      <a:pt x="37917" y="3530"/>
                    </a:lnTo>
                    <a:lnTo>
                      <a:pt x="37917" y="41346"/>
                    </a:lnTo>
                    <a:lnTo>
                      <a:pt x="41345" y="41346"/>
                    </a:lnTo>
                    <a:lnTo>
                      <a:pt x="41345" y="1"/>
                    </a:lnTo>
                    <a:close/>
                  </a:path>
                </a:pathLst>
              </a:custGeom>
              <a:solidFill>
                <a:srgbClr val="A7E8F3">
                  <a:alpha val="53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Google Shape;215;p37">
            <a:extLst>
              <a:ext uri="{FF2B5EF4-FFF2-40B4-BE49-F238E27FC236}">
                <a16:creationId xmlns:a16="http://schemas.microsoft.com/office/drawing/2014/main" id="{C6DDB3EA-13E6-D48A-C7E9-244D1C574747}"/>
              </a:ext>
            </a:extLst>
          </p:cNvPr>
          <p:cNvSpPr txBox="1">
            <a:spLocks/>
          </p:cNvSpPr>
          <p:nvPr/>
        </p:nvSpPr>
        <p:spPr>
          <a:xfrm>
            <a:off x="2831216" y="3840717"/>
            <a:ext cx="769503" cy="641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>
                <a:solidFill>
                  <a:srgbClr val="FFFFFF"/>
                </a:solidFill>
                <a:latin typeface="Saira"/>
                <a:sym typeface="Saira"/>
              </a:rPr>
              <a:t>10</a:t>
            </a:r>
            <a:endParaRPr lang="en" sz="4500" b="1" dirty="0">
              <a:solidFill>
                <a:srgbClr val="FFFFFF"/>
              </a:solidFill>
              <a:latin typeface="Saira"/>
              <a:sym typeface="Saira"/>
            </a:endParaRPr>
          </a:p>
        </p:txBody>
      </p:sp>
      <p:sp>
        <p:nvSpPr>
          <p:cNvPr id="24" name="Google Shape;222;p38">
            <a:extLst>
              <a:ext uri="{FF2B5EF4-FFF2-40B4-BE49-F238E27FC236}">
                <a16:creationId xmlns:a16="http://schemas.microsoft.com/office/drawing/2014/main" id="{8B9CEBA9-E059-DA49-1FEC-04A2EFB368EC}"/>
              </a:ext>
            </a:extLst>
          </p:cNvPr>
          <p:cNvSpPr txBox="1">
            <a:spLocks/>
          </p:cNvSpPr>
          <p:nvPr/>
        </p:nvSpPr>
        <p:spPr>
          <a:xfrm>
            <a:off x="3681101" y="3893901"/>
            <a:ext cx="2549835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s-ES" dirty="0">
                <a:solidFill>
                  <a:srgbClr val="FFFFFF"/>
                </a:solidFill>
                <a:latin typeface="Saira"/>
              </a:rPr>
              <a:t>Análisis de los resultados y conclusiones.</a:t>
            </a:r>
            <a:endParaRPr lang="en-US" sz="1600" dirty="0">
              <a:solidFill>
                <a:srgbClr val="FFFFFF"/>
              </a:solidFill>
              <a:latin typeface="Saira"/>
            </a:endParaRPr>
          </a:p>
        </p:txBody>
      </p:sp>
    </p:spTree>
    <p:extLst>
      <p:ext uri="{BB962C8B-B14F-4D97-AF65-F5344CB8AC3E}">
        <p14:creationId xmlns:p14="http://schemas.microsoft.com/office/powerpoint/2010/main" val="1936880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9"/>
          <p:cNvSpPr txBox="1">
            <a:spLocks noGrp="1"/>
          </p:cNvSpPr>
          <p:nvPr>
            <p:ph type="title"/>
          </p:nvPr>
        </p:nvSpPr>
        <p:spPr>
          <a:xfrm>
            <a:off x="726225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Resultados</a:t>
            </a:r>
            <a:endParaRPr dirty="0"/>
          </a:p>
        </p:txBody>
      </p:sp>
      <p:sp>
        <p:nvSpPr>
          <p:cNvPr id="259" name="Google Shape;259;p39"/>
          <p:cNvSpPr txBox="1"/>
          <p:nvPr/>
        </p:nvSpPr>
        <p:spPr>
          <a:xfrm>
            <a:off x="4809739" y="1297055"/>
            <a:ext cx="1131353" cy="40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0 → COVID-19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lang="en-US" sz="1600" dirty="0">
              <a:solidFill>
                <a:srgbClr val="FFFFFF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grpSp>
        <p:nvGrpSpPr>
          <p:cNvPr id="260" name="Google Shape;260;p39"/>
          <p:cNvGrpSpPr/>
          <p:nvPr/>
        </p:nvGrpSpPr>
        <p:grpSpPr>
          <a:xfrm>
            <a:off x="5887068" y="1257283"/>
            <a:ext cx="2557069" cy="1986643"/>
            <a:chOff x="3554453" y="1385698"/>
            <a:chExt cx="4494166" cy="2980766"/>
          </a:xfrm>
        </p:grpSpPr>
        <p:cxnSp>
          <p:nvCxnSpPr>
            <p:cNvPr id="261" name="Google Shape;261;p39"/>
            <p:cNvCxnSpPr/>
            <p:nvPr/>
          </p:nvCxnSpPr>
          <p:spPr>
            <a:xfrm>
              <a:off x="3554453" y="2876200"/>
              <a:ext cx="11931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2" name="Google Shape;262;p39"/>
            <p:cNvCxnSpPr/>
            <p:nvPr/>
          </p:nvCxnSpPr>
          <p:spPr>
            <a:xfrm>
              <a:off x="3584277" y="1673125"/>
              <a:ext cx="1163400" cy="601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39"/>
            <p:cNvCxnSpPr/>
            <p:nvPr/>
          </p:nvCxnSpPr>
          <p:spPr>
            <a:xfrm rot="10800000" flipH="1">
              <a:off x="3584277" y="3477475"/>
              <a:ext cx="1163400" cy="601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6" name="Google Shape;266;p39"/>
            <p:cNvGrpSpPr/>
            <p:nvPr/>
          </p:nvGrpSpPr>
          <p:grpSpPr>
            <a:xfrm>
              <a:off x="4860364" y="1385698"/>
              <a:ext cx="3188255" cy="2980766"/>
              <a:chOff x="4594166" y="1060741"/>
              <a:chExt cx="3720251" cy="3478546"/>
            </a:xfrm>
          </p:grpSpPr>
          <p:grpSp>
            <p:nvGrpSpPr>
              <p:cNvPr id="267" name="Google Shape;267;p39"/>
              <p:cNvGrpSpPr/>
              <p:nvPr/>
            </p:nvGrpSpPr>
            <p:grpSpPr>
              <a:xfrm>
                <a:off x="4594166" y="1060741"/>
                <a:ext cx="738026" cy="3478546"/>
                <a:chOff x="4975166" y="1060741"/>
                <a:chExt cx="738026" cy="3478546"/>
              </a:xfrm>
            </p:grpSpPr>
            <p:sp>
              <p:nvSpPr>
                <p:cNvPr id="268" name="Google Shape;268;p39"/>
                <p:cNvSpPr/>
                <p:nvPr/>
              </p:nvSpPr>
              <p:spPr>
                <a:xfrm>
                  <a:off x="4975166" y="1060741"/>
                  <a:ext cx="738026" cy="7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46" h="41347" extrusionOk="0">
                      <a:moveTo>
                        <a:pt x="1" y="1"/>
                      </a:moveTo>
                      <a:lnTo>
                        <a:pt x="1" y="41346"/>
                      </a:lnTo>
                      <a:lnTo>
                        <a:pt x="3429" y="41346"/>
                      </a:lnTo>
                      <a:lnTo>
                        <a:pt x="3429" y="3530"/>
                      </a:lnTo>
                      <a:lnTo>
                        <a:pt x="41346" y="3530"/>
                      </a:lnTo>
                      <a:lnTo>
                        <a:pt x="41346" y="1"/>
                      </a:lnTo>
                      <a:close/>
                    </a:path>
                  </a:pathLst>
                </a:custGeom>
                <a:solidFill>
                  <a:srgbClr val="A7E8F3">
                    <a:alpha val="53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39"/>
                <p:cNvSpPr/>
                <p:nvPr/>
              </p:nvSpPr>
              <p:spPr>
                <a:xfrm>
                  <a:off x="4975166" y="3797230"/>
                  <a:ext cx="738026" cy="742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46" h="41346" extrusionOk="0">
                      <a:moveTo>
                        <a:pt x="1" y="1"/>
                      </a:moveTo>
                      <a:lnTo>
                        <a:pt x="1" y="41346"/>
                      </a:lnTo>
                      <a:lnTo>
                        <a:pt x="41346" y="41346"/>
                      </a:lnTo>
                      <a:lnTo>
                        <a:pt x="41346" y="37816"/>
                      </a:lnTo>
                      <a:lnTo>
                        <a:pt x="3429" y="37816"/>
                      </a:lnTo>
                      <a:lnTo>
                        <a:pt x="3429" y="1"/>
                      </a:lnTo>
                      <a:close/>
                    </a:path>
                  </a:pathLst>
                </a:custGeom>
                <a:solidFill>
                  <a:srgbClr val="A7E8F3">
                    <a:alpha val="53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0" name="Google Shape;270;p39"/>
              <p:cNvGrpSpPr/>
              <p:nvPr/>
            </p:nvGrpSpPr>
            <p:grpSpPr>
              <a:xfrm flipH="1">
                <a:off x="7576391" y="1060741"/>
                <a:ext cx="738026" cy="3478546"/>
                <a:chOff x="4975166" y="1060741"/>
                <a:chExt cx="738026" cy="3478546"/>
              </a:xfrm>
            </p:grpSpPr>
            <p:sp>
              <p:nvSpPr>
                <p:cNvPr id="271" name="Google Shape;271;p39"/>
                <p:cNvSpPr/>
                <p:nvPr/>
              </p:nvSpPr>
              <p:spPr>
                <a:xfrm>
                  <a:off x="4975166" y="1060741"/>
                  <a:ext cx="738026" cy="7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46" h="41347" extrusionOk="0">
                      <a:moveTo>
                        <a:pt x="1" y="1"/>
                      </a:moveTo>
                      <a:lnTo>
                        <a:pt x="1" y="41346"/>
                      </a:lnTo>
                      <a:lnTo>
                        <a:pt x="3429" y="41346"/>
                      </a:lnTo>
                      <a:lnTo>
                        <a:pt x="3429" y="3530"/>
                      </a:lnTo>
                      <a:lnTo>
                        <a:pt x="41346" y="3530"/>
                      </a:lnTo>
                      <a:lnTo>
                        <a:pt x="41346" y="1"/>
                      </a:lnTo>
                      <a:close/>
                    </a:path>
                  </a:pathLst>
                </a:custGeom>
                <a:solidFill>
                  <a:srgbClr val="A7E8F3">
                    <a:alpha val="53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39"/>
                <p:cNvSpPr/>
                <p:nvPr/>
              </p:nvSpPr>
              <p:spPr>
                <a:xfrm>
                  <a:off x="4975166" y="3797230"/>
                  <a:ext cx="738026" cy="742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46" h="41346" extrusionOk="0">
                      <a:moveTo>
                        <a:pt x="1" y="1"/>
                      </a:moveTo>
                      <a:lnTo>
                        <a:pt x="1" y="41346"/>
                      </a:lnTo>
                      <a:lnTo>
                        <a:pt x="41346" y="41346"/>
                      </a:lnTo>
                      <a:lnTo>
                        <a:pt x="41346" y="37816"/>
                      </a:lnTo>
                      <a:lnTo>
                        <a:pt x="3429" y="37816"/>
                      </a:lnTo>
                      <a:lnTo>
                        <a:pt x="3429" y="1"/>
                      </a:lnTo>
                      <a:close/>
                    </a:path>
                  </a:pathLst>
                </a:custGeom>
                <a:solidFill>
                  <a:srgbClr val="A7E8F3">
                    <a:alpha val="53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8" name="Imagen 7">
            <a:extLst>
              <a:ext uri="{FF2B5EF4-FFF2-40B4-BE49-F238E27FC236}">
                <a16:creationId xmlns:a16="http://schemas.microsoft.com/office/drawing/2014/main" id="{8D40ADFF-76C6-2919-0C88-3D616DBF2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621" y="1410144"/>
            <a:ext cx="1568767" cy="1641545"/>
          </a:xfrm>
          <a:prstGeom prst="rect">
            <a:avLst/>
          </a:prstGeom>
        </p:spPr>
      </p:pic>
      <p:sp>
        <p:nvSpPr>
          <p:cNvPr id="9" name="Google Shape;259;p39">
            <a:extLst>
              <a:ext uri="{FF2B5EF4-FFF2-40B4-BE49-F238E27FC236}">
                <a16:creationId xmlns:a16="http://schemas.microsoft.com/office/drawing/2014/main" id="{D0A9E1DF-005D-CBB7-F5CA-9D7F6BAE1D18}"/>
              </a:ext>
            </a:extLst>
          </p:cNvPr>
          <p:cNvSpPr txBox="1"/>
          <p:nvPr/>
        </p:nvSpPr>
        <p:spPr>
          <a:xfrm>
            <a:off x="4809739" y="2051950"/>
            <a:ext cx="1131353" cy="40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1 → Normal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lang="en-US" sz="1600" dirty="0">
              <a:solidFill>
                <a:srgbClr val="FFFFFF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10" name="Google Shape;259;p39">
            <a:extLst>
              <a:ext uri="{FF2B5EF4-FFF2-40B4-BE49-F238E27FC236}">
                <a16:creationId xmlns:a16="http://schemas.microsoft.com/office/drawing/2014/main" id="{4CF89110-E0A2-BF7A-42A2-1215CAA7E789}"/>
              </a:ext>
            </a:extLst>
          </p:cNvPr>
          <p:cNvSpPr txBox="1"/>
          <p:nvPr/>
        </p:nvSpPr>
        <p:spPr>
          <a:xfrm>
            <a:off x="4774206" y="2842835"/>
            <a:ext cx="1131353" cy="40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2 → Neumonía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lang="en-US" sz="1600" dirty="0">
              <a:solidFill>
                <a:srgbClr val="FFFFFF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AEDE1C9-0D80-1FD8-1513-5823A879FCBE}"/>
              </a:ext>
            </a:extLst>
          </p:cNvPr>
          <p:cNvSpPr txBox="1"/>
          <p:nvPr/>
        </p:nvSpPr>
        <p:spPr>
          <a:xfrm>
            <a:off x="5978202" y="84911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ED3D6"/>
                </a:solidFill>
                <a:latin typeface="Saira"/>
              </a:rPr>
              <a:t>loss: 0.1744 - accuracy: 0.9394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ADD16BB-2A96-6685-D249-F5EDA710F2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74" r="1972" b="7037"/>
          <a:stretch/>
        </p:blipFill>
        <p:spPr>
          <a:xfrm>
            <a:off x="2015228" y="1056614"/>
            <a:ext cx="1150572" cy="1274124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4967332-8CB3-7C48-6DB5-8D1D7D0FCE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851" r="5073"/>
          <a:stretch/>
        </p:blipFill>
        <p:spPr>
          <a:xfrm>
            <a:off x="726225" y="1056614"/>
            <a:ext cx="1121349" cy="127412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581E082-410E-0556-DDE6-4434FBB011E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673" r="4965" b="5627"/>
          <a:stretch/>
        </p:blipFill>
        <p:spPr>
          <a:xfrm>
            <a:off x="3333454" y="1061084"/>
            <a:ext cx="1147754" cy="127412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D08F11E-232E-9077-6AAB-10B4C6969242}"/>
              </a:ext>
            </a:extLst>
          </p:cNvPr>
          <p:cNvSpPr txBox="1"/>
          <p:nvPr/>
        </p:nvSpPr>
        <p:spPr>
          <a:xfrm>
            <a:off x="8318388" y="3066330"/>
            <a:ext cx="602700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GT" sz="1400" b="1" dirty="0">
                <a:solidFill>
                  <a:srgbClr val="0A097D"/>
                </a:solidFill>
                <a:latin typeface="Saira"/>
                <a:sym typeface="Saira"/>
              </a:rPr>
              <a:t>CNN </a:t>
            </a:r>
            <a:endParaRPr lang="en-US" dirty="0"/>
          </a:p>
        </p:txBody>
      </p:sp>
      <p:sp>
        <p:nvSpPr>
          <p:cNvPr id="7" name="Google Shape;259;p39">
            <a:extLst>
              <a:ext uri="{FF2B5EF4-FFF2-40B4-BE49-F238E27FC236}">
                <a16:creationId xmlns:a16="http://schemas.microsoft.com/office/drawing/2014/main" id="{24B3083D-6914-1ACA-B3B3-FF89D05598A3}"/>
              </a:ext>
            </a:extLst>
          </p:cNvPr>
          <p:cNvSpPr txBox="1"/>
          <p:nvPr/>
        </p:nvSpPr>
        <p:spPr>
          <a:xfrm>
            <a:off x="861145" y="2851765"/>
            <a:ext cx="1131353" cy="40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0 → COVID-19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lang="en-US" sz="1600" dirty="0">
              <a:solidFill>
                <a:srgbClr val="FFFFFF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grpSp>
        <p:nvGrpSpPr>
          <p:cNvPr id="11" name="Google Shape;260;p39">
            <a:extLst>
              <a:ext uri="{FF2B5EF4-FFF2-40B4-BE49-F238E27FC236}">
                <a16:creationId xmlns:a16="http://schemas.microsoft.com/office/drawing/2014/main" id="{422C8295-BB75-5DB1-F206-E8224FB4D5F9}"/>
              </a:ext>
            </a:extLst>
          </p:cNvPr>
          <p:cNvGrpSpPr/>
          <p:nvPr/>
        </p:nvGrpSpPr>
        <p:grpSpPr>
          <a:xfrm>
            <a:off x="1938474" y="2811993"/>
            <a:ext cx="2557069" cy="1986643"/>
            <a:chOff x="3554453" y="1385698"/>
            <a:chExt cx="4494166" cy="2980766"/>
          </a:xfrm>
        </p:grpSpPr>
        <p:cxnSp>
          <p:nvCxnSpPr>
            <p:cNvPr id="12" name="Google Shape;261;p39">
              <a:extLst>
                <a:ext uri="{FF2B5EF4-FFF2-40B4-BE49-F238E27FC236}">
                  <a16:creationId xmlns:a16="http://schemas.microsoft.com/office/drawing/2014/main" id="{80B618EB-025B-DFA2-12BC-B82AA7B76F2B}"/>
                </a:ext>
              </a:extLst>
            </p:cNvPr>
            <p:cNvCxnSpPr/>
            <p:nvPr/>
          </p:nvCxnSpPr>
          <p:spPr>
            <a:xfrm>
              <a:off x="3554453" y="2876200"/>
              <a:ext cx="11931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262;p39">
              <a:extLst>
                <a:ext uri="{FF2B5EF4-FFF2-40B4-BE49-F238E27FC236}">
                  <a16:creationId xmlns:a16="http://schemas.microsoft.com/office/drawing/2014/main" id="{F6076407-90DA-3B25-A768-69BB12355D6E}"/>
                </a:ext>
              </a:extLst>
            </p:cNvPr>
            <p:cNvCxnSpPr/>
            <p:nvPr/>
          </p:nvCxnSpPr>
          <p:spPr>
            <a:xfrm>
              <a:off x="3584277" y="1673125"/>
              <a:ext cx="1163400" cy="601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263;p39">
              <a:extLst>
                <a:ext uri="{FF2B5EF4-FFF2-40B4-BE49-F238E27FC236}">
                  <a16:creationId xmlns:a16="http://schemas.microsoft.com/office/drawing/2014/main" id="{2B5AF52B-8F93-9EDD-AD04-2E1F1DF5407B}"/>
                </a:ext>
              </a:extLst>
            </p:cNvPr>
            <p:cNvCxnSpPr/>
            <p:nvPr/>
          </p:nvCxnSpPr>
          <p:spPr>
            <a:xfrm rot="10800000" flipH="1">
              <a:off x="3584277" y="3477475"/>
              <a:ext cx="1163400" cy="601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" name="Google Shape;266;p39">
              <a:extLst>
                <a:ext uri="{FF2B5EF4-FFF2-40B4-BE49-F238E27FC236}">
                  <a16:creationId xmlns:a16="http://schemas.microsoft.com/office/drawing/2014/main" id="{9AE304BA-F7CA-34C8-2D50-E8751E13017B}"/>
                </a:ext>
              </a:extLst>
            </p:cNvPr>
            <p:cNvGrpSpPr/>
            <p:nvPr/>
          </p:nvGrpSpPr>
          <p:grpSpPr>
            <a:xfrm>
              <a:off x="4860364" y="1385698"/>
              <a:ext cx="3188255" cy="2980766"/>
              <a:chOff x="4594166" y="1060741"/>
              <a:chExt cx="3720251" cy="3478546"/>
            </a:xfrm>
          </p:grpSpPr>
          <p:grpSp>
            <p:nvGrpSpPr>
              <p:cNvPr id="17" name="Google Shape;267;p39">
                <a:extLst>
                  <a:ext uri="{FF2B5EF4-FFF2-40B4-BE49-F238E27FC236}">
                    <a16:creationId xmlns:a16="http://schemas.microsoft.com/office/drawing/2014/main" id="{BE4CCB01-0F9B-12EC-042B-FD9D17CB9259}"/>
                  </a:ext>
                </a:extLst>
              </p:cNvPr>
              <p:cNvGrpSpPr/>
              <p:nvPr/>
            </p:nvGrpSpPr>
            <p:grpSpPr>
              <a:xfrm>
                <a:off x="4594166" y="1060741"/>
                <a:ext cx="738026" cy="3478546"/>
                <a:chOff x="4975166" y="1060741"/>
                <a:chExt cx="738026" cy="3478546"/>
              </a:xfrm>
            </p:grpSpPr>
            <p:sp>
              <p:nvSpPr>
                <p:cNvPr id="21" name="Google Shape;268;p39">
                  <a:extLst>
                    <a:ext uri="{FF2B5EF4-FFF2-40B4-BE49-F238E27FC236}">
                      <a16:creationId xmlns:a16="http://schemas.microsoft.com/office/drawing/2014/main" id="{0108EA52-074F-7E76-7C3D-0DAF5AD6A366}"/>
                    </a:ext>
                  </a:extLst>
                </p:cNvPr>
                <p:cNvSpPr/>
                <p:nvPr/>
              </p:nvSpPr>
              <p:spPr>
                <a:xfrm>
                  <a:off x="4975166" y="1060741"/>
                  <a:ext cx="738026" cy="7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46" h="41347" extrusionOk="0">
                      <a:moveTo>
                        <a:pt x="1" y="1"/>
                      </a:moveTo>
                      <a:lnTo>
                        <a:pt x="1" y="41346"/>
                      </a:lnTo>
                      <a:lnTo>
                        <a:pt x="3429" y="41346"/>
                      </a:lnTo>
                      <a:lnTo>
                        <a:pt x="3429" y="3530"/>
                      </a:lnTo>
                      <a:lnTo>
                        <a:pt x="41346" y="3530"/>
                      </a:lnTo>
                      <a:lnTo>
                        <a:pt x="41346" y="1"/>
                      </a:lnTo>
                      <a:close/>
                    </a:path>
                  </a:pathLst>
                </a:custGeom>
                <a:solidFill>
                  <a:srgbClr val="A7E8F3">
                    <a:alpha val="53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69;p39">
                  <a:extLst>
                    <a:ext uri="{FF2B5EF4-FFF2-40B4-BE49-F238E27FC236}">
                      <a16:creationId xmlns:a16="http://schemas.microsoft.com/office/drawing/2014/main" id="{C5028DE8-8485-9163-F155-61C792B50C6B}"/>
                    </a:ext>
                  </a:extLst>
                </p:cNvPr>
                <p:cNvSpPr/>
                <p:nvPr/>
              </p:nvSpPr>
              <p:spPr>
                <a:xfrm>
                  <a:off x="4975166" y="3797230"/>
                  <a:ext cx="738026" cy="742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46" h="41346" extrusionOk="0">
                      <a:moveTo>
                        <a:pt x="1" y="1"/>
                      </a:moveTo>
                      <a:lnTo>
                        <a:pt x="1" y="41346"/>
                      </a:lnTo>
                      <a:lnTo>
                        <a:pt x="41346" y="41346"/>
                      </a:lnTo>
                      <a:lnTo>
                        <a:pt x="41346" y="37816"/>
                      </a:lnTo>
                      <a:lnTo>
                        <a:pt x="3429" y="37816"/>
                      </a:lnTo>
                      <a:lnTo>
                        <a:pt x="3429" y="1"/>
                      </a:lnTo>
                      <a:close/>
                    </a:path>
                  </a:pathLst>
                </a:custGeom>
                <a:solidFill>
                  <a:srgbClr val="A7E8F3">
                    <a:alpha val="53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" name="Google Shape;270;p39">
                <a:extLst>
                  <a:ext uri="{FF2B5EF4-FFF2-40B4-BE49-F238E27FC236}">
                    <a16:creationId xmlns:a16="http://schemas.microsoft.com/office/drawing/2014/main" id="{42E59476-13C6-824A-E115-812460648FEA}"/>
                  </a:ext>
                </a:extLst>
              </p:cNvPr>
              <p:cNvGrpSpPr/>
              <p:nvPr/>
            </p:nvGrpSpPr>
            <p:grpSpPr>
              <a:xfrm flipH="1">
                <a:off x="7576391" y="1060741"/>
                <a:ext cx="738026" cy="3478546"/>
                <a:chOff x="4975166" y="1060741"/>
                <a:chExt cx="738026" cy="3478546"/>
              </a:xfrm>
            </p:grpSpPr>
            <p:sp>
              <p:nvSpPr>
                <p:cNvPr id="19" name="Google Shape;271;p39">
                  <a:extLst>
                    <a:ext uri="{FF2B5EF4-FFF2-40B4-BE49-F238E27FC236}">
                      <a16:creationId xmlns:a16="http://schemas.microsoft.com/office/drawing/2014/main" id="{587A9008-8938-9532-F18A-877781EBF6E8}"/>
                    </a:ext>
                  </a:extLst>
                </p:cNvPr>
                <p:cNvSpPr/>
                <p:nvPr/>
              </p:nvSpPr>
              <p:spPr>
                <a:xfrm>
                  <a:off x="4975166" y="1060741"/>
                  <a:ext cx="738026" cy="7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46" h="41347" extrusionOk="0">
                      <a:moveTo>
                        <a:pt x="1" y="1"/>
                      </a:moveTo>
                      <a:lnTo>
                        <a:pt x="1" y="41346"/>
                      </a:lnTo>
                      <a:lnTo>
                        <a:pt x="3429" y="41346"/>
                      </a:lnTo>
                      <a:lnTo>
                        <a:pt x="3429" y="3530"/>
                      </a:lnTo>
                      <a:lnTo>
                        <a:pt x="41346" y="3530"/>
                      </a:lnTo>
                      <a:lnTo>
                        <a:pt x="41346" y="1"/>
                      </a:lnTo>
                      <a:close/>
                    </a:path>
                  </a:pathLst>
                </a:custGeom>
                <a:solidFill>
                  <a:srgbClr val="A7E8F3">
                    <a:alpha val="53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72;p39">
                  <a:extLst>
                    <a:ext uri="{FF2B5EF4-FFF2-40B4-BE49-F238E27FC236}">
                      <a16:creationId xmlns:a16="http://schemas.microsoft.com/office/drawing/2014/main" id="{BAED8B96-290E-4ABB-E4C2-C62419F87FA8}"/>
                    </a:ext>
                  </a:extLst>
                </p:cNvPr>
                <p:cNvSpPr/>
                <p:nvPr/>
              </p:nvSpPr>
              <p:spPr>
                <a:xfrm>
                  <a:off x="4975166" y="3797230"/>
                  <a:ext cx="738026" cy="742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46" h="41346" extrusionOk="0">
                      <a:moveTo>
                        <a:pt x="1" y="1"/>
                      </a:moveTo>
                      <a:lnTo>
                        <a:pt x="1" y="41346"/>
                      </a:lnTo>
                      <a:lnTo>
                        <a:pt x="41346" y="41346"/>
                      </a:lnTo>
                      <a:lnTo>
                        <a:pt x="41346" y="37816"/>
                      </a:lnTo>
                      <a:lnTo>
                        <a:pt x="3429" y="37816"/>
                      </a:lnTo>
                      <a:lnTo>
                        <a:pt x="3429" y="1"/>
                      </a:lnTo>
                      <a:close/>
                    </a:path>
                  </a:pathLst>
                </a:custGeom>
                <a:solidFill>
                  <a:srgbClr val="A7E8F3">
                    <a:alpha val="536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4" name="Google Shape;259;p39">
            <a:extLst>
              <a:ext uri="{FF2B5EF4-FFF2-40B4-BE49-F238E27FC236}">
                <a16:creationId xmlns:a16="http://schemas.microsoft.com/office/drawing/2014/main" id="{D95EF7E1-497C-5C77-A3EF-57CE1BC5AD1D}"/>
              </a:ext>
            </a:extLst>
          </p:cNvPr>
          <p:cNvSpPr txBox="1"/>
          <p:nvPr/>
        </p:nvSpPr>
        <p:spPr>
          <a:xfrm>
            <a:off x="861145" y="3606660"/>
            <a:ext cx="1131353" cy="40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1 → Normal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lang="en-US" sz="1600" dirty="0">
              <a:solidFill>
                <a:srgbClr val="FFFFFF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25" name="Google Shape;259;p39">
            <a:extLst>
              <a:ext uri="{FF2B5EF4-FFF2-40B4-BE49-F238E27FC236}">
                <a16:creationId xmlns:a16="http://schemas.microsoft.com/office/drawing/2014/main" id="{5F6A10FE-3E99-A044-0A37-BE90362142DE}"/>
              </a:ext>
            </a:extLst>
          </p:cNvPr>
          <p:cNvSpPr txBox="1"/>
          <p:nvPr/>
        </p:nvSpPr>
        <p:spPr>
          <a:xfrm>
            <a:off x="825612" y="4397545"/>
            <a:ext cx="1131353" cy="401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2 → Neumonía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lang="en-US" sz="1600" dirty="0">
              <a:solidFill>
                <a:srgbClr val="FFFFFF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AFFC2E91-C281-1D45-82CF-C7A5ACA268C3}"/>
              </a:ext>
            </a:extLst>
          </p:cNvPr>
          <p:cNvSpPr txBox="1"/>
          <p:nvPr/>
        </p:nvSpPr>
        <p:spPr>
          <a:xfrm>
            <a:off x="4416262" y="4697677"/>
            <a:ext cx="1732833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GT" sz="1400" b="1" dirty="0">
                <a:solidFill>
                  <a:srgbClr val="0A097D"/>
                </a:solidFill>
                <a:latin typeface="Saira"/>
                <a:sym typeface="Saira"/>
              </a:rPr>
              <a:t>Transfer </a:t>
            </a:r>
            <a:r>
              <a:rPr lang="es-GT" sz="1400" b="1" dirty="0" err="1">
                <a:solidFill>
                  <a:srgbClr val="0A097D"/>
                </a:solidFill>
                <a:latin typeface="Saira"/>
                <a:sym typeface="Saira"/>
              </a:rPr>
              <a:t>learning</a:t>
            </a:r>
            <a:r>
              <a:rPr lang="es-GT" sz="1400" b="1" dirty="0">
                <a:solidFill>
                  <a:srgbClr val="0A097D"/>
                </a:solidFill>
                <a:latin typeface="Saira"/>
                <a:sym typeface="Saira"/>
              </a:rPr>
              <a:t> </a:t>
            </a:r>
            <a:endParaRPr lang="en-US" dirty="0"/>
          </a:p>
        </p:txBody>
      </p:sp>
      <p:pic>
        <p:nvPicPr>
          <p:cNvPr id="44" name="Imagen 43">
            <a:extLst>
              <a:ext uri="{FF2B5EF4-FFF2-40B4-BE49-F238E27FC236}">
                <a16:creationId xmlns:a16="http://schemas.microsoft.com/office/drawing/2014/main" id="{AE052B55-C836-9D85-6397-9642465913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25594" y="2923945"/>
            <a:ext cx="1695937" cy="1773732"/>
          </a:xfrm>
          <a:prstGeom prst="rect">
            <a:avLst/>
          </a:prstGeom>
        </p:spPr>
      </p:pic>
      <p:sp>
        <p:nvSpPr>
          <p:cNvPr id="45" name="CuadroTexto 44">
            <a:extLst>
              <a:ext uri="{FF2B5EF4-FFF2-40B4-BE49-F238E27FC236}">
                <a16:creationId xmlns:a16="http://schemas.microsoft.com/office/drawing/2014/main" id="{3EBC4E3F-C474-EE82-7D40-957E0710416B}"/>
              </a:ext>
            </a:extLst>
          </p:cNvPr>
          <p:cNvSpPr txBox="1"/>
          <p:nvPr/>
        </p:nvSpPr>
        <p:spPr>
          <a:xfrm>
            <a:off x="4648459" y="407277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ED3D6"/>
                </a:solidFill>
                <a:latin typeface="Saira"/>
              </a:rPr>
              <a:t>loss: 1.0940 - accuracy: 0.3939</a:t>
            </a:r>
          </a:p>
        </p:txBody>
      </p:sp>
      <p:cxnSp>
        <p:nvCxnSpPr>
          <p:cNvPr id="47" name="Conector: angular 46">
            <a:extLst>
              <a:ext uri="{FF2B5EF4-FFF2-40B4-BE49-F238E27FC236}">
                <a16:creationId xmlns:a16="http://schemas.microsoft.com/office/drawing/2014/main" id="{F2BF772B-751F-1B42-8AA0-E8342A5883E4}"/>
              </a:ext>
            </a:extLst>
          </p:cNvPr>
          <p:cNvCxnSpPr>
            <a:cxnSpLocks/>
          </p:cNvCxnSpPr>
          <p:nvPr/>
        </p:nvCxnSpPr>
        <p:spPr>
          <a:xfrm>
            <a:off x="4590855" y="1696334"/>
            <a:ext cx="328531" cy="554350"/>
          </a:xfrm>
          <a:prstGeom prst="bentConnector3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53"/>
          <p:cNvSpPr txBox="1">
            <a:spLocks noGrp="1"/>
          </p:cNvSpPr>
          <p:nvPr>
            <p:ph type="title"/>
          </p:nvPr>
        </p:nvSpPr>
        <p:spPr>
          <a:xfrm>
            <a:off x="311700" y="34687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Conclusiones</a:t>
            </a:r>
            <a:endParaRPr dirty="0"/>
          </a:p>
        </p:txBody>
      </p:sp>
      <p:sp>
        <p:nvSpPr>
          <p:cNvPr id="18" name="Google Shape;522;p51">
            <a:extLst>
              <a:ext uri="{FF2B5EF4-FFF2-40B4-BE49-F238E27FC236}">
                <a16:creationId xmlns:a16="http://schemas.microsoft.com/office/drawing/2014/main" id="{67C73F25-A8BC-C75D-D423-AFFB2D8B1CE2}"/>
              </a:ext>
            </a:extLst>
          </p:cNvPr>
          <p:cNvSpPr txBox="1">
            <a:spLocks/>
          </p:cNvSpPr>
          <p:nvPr/>
        </p:nvSpPr>
        <p:spPr>
          <a:xfrm>
            <a:off x="646256" y="1353526"/>
            <a:ext cx="7714328" cy="33478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r>
              <a:rPr lang="es-ES" sz="1600" dirty="0">
                <a:solidFill>
                  <a:srgbClr val="F4F4F4"/>
                </a:solidFill>
              </a:rPr>
              <a:t>E</a:t>
            </a:r>
            <a:r>
              <a:rPr lang="es-ES" sz="1600" b="0" i="0" u="none" strike="noStrike" dirty="0">
                <a:solidFill>
                  <a:srgbClr val="F4F4F4"/>
                </a:solidFill>
                <a:effectLst/>
              </a:rPr>
              <a:t>s posible utilizar técnicas de </a:t>
            </a:r>
            <a:r>
              <a:rPr lang="es-ES" sz="1600" b="0" i="0" u="none" strike="noStrike" dirty="0" err="1">
                <a:solidFill>
                  <a:srgbClr val="F4F4F4"/>
                </a:solidFill>
                <a:effectLst/>
              </a:rPr>
              <a:t>computer</a:t>
            </a:r>
            <a:r>
              <a:rPr lang="es-ES" sz="1600" b="0" i="0" u="none" strike="noStrike" dirty="0">
                <a:solidFill>
                  <a:srgbClr val="F4F4F4"/>
                </a:solidFill>
                <a:effectLst/>
              </a:rPr>
              <a:t> </a:t>
            </a:r>
            <a:r>
              <a:rPr lang="es-ES" sz="1600" b="0" i="0" u="none" strike="noStrike" dirty="0" err="1">
                <a:solidFill>
                  <a:srgbClr val="F4F4F4"/>
                </a:solidFill>
                <a:effectLst/>
              </a:rPr>
              <a:t>vision</a:t>
            </a:r>
            <a:r>
              <a:rPr lang="es-ES" sz="1600" b="0" i="0" u="none" strike="noStrike" dirty="0">
                <a:solidFill>
                  <a:srgbClr val="F4F4F4"/>
                </a:solidFill>
                <a:effectLst/>
              </a:rPr>
              <a:t> para la clasificación de </a:t>
            </a:r>
            <a:r>
              <a:rPr lang="es-ES" sz="1600" dirty="0">
                <a:solidFill>
                  <a:srgbClr val="F4F4F4"/>
                </a:solidFill>
              </a:rPr>
              <a:t>radiografías </a:t>
            </a:r>
            <a:r>
              <a:rPr lang="es-ES" sz="1600" b="0" i="0" u="none" strike="noStrike" dirty="0">
                <a:solidFill>
                  <a:srgbClr val="F4F4F4"/>
                </a:solidFill>
                <a:effectLst/>
              </a:rPr>
              <a:t>con COVID-19, neumonía y casos normales. A través de la implementación de un modelo de clasificación basado en redes neuronales convolucionales y tr</a:t>
            </a:r>
            <a:r>
              <a:rPr lang="es-ES" sz="1600" dirty="0">
                <a:solidFill>
                  <a:srgbClr val="F4F4F4"/>
                </a:solidFill>
              </a:rPr>
              <a:t>ansfer </a:t>
            </a:r>
            <a:r>
              <a:rPr lang="es-ES" sz="1600" dirty="0" err="1">
                <a:solidFill>
                  <a:srgbClr val="F4F4F4"/>
                </a:solidFill>
              </a:rPr>
              <a:t>learning</a:t>
            </a:r>
            <a:r>
              <a:rPr lang="es-ES" sz="1600" b="0" i="0" u="none" strike="noStrike" dirty="0">
                <a:solidFill>
                  <a:srgbClr val="F4F4F4"/>
                </a:solidFill>
                <a:effectLst/>
              </a:rPr>
              <a:t>, se logró obtener resultados en términos de precisión y rendimiento.</a:t>
            </a:r>
          </a:p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endParaRPr lang="es-ES" sz="1600" b="0" i="0" u="none" strike="noStrike" dirty="0">
              <a:solidFill>
                <a:srgbClr val="F4F4F4"/>
              </a:solidFill>
              <a:effectLst/>
            </a:endParaRPr>
          </a:p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r>
              <a:rPr lang="es-ES" sz="1600" b="0" i="0" u="none" strike="noStrike" dirty="0">
                <a:solidFill>
                  <a:srgbClr val="F4F4F4"/>
                </a:solidFill>
                <a:effectLst/>
              </a:rPr>
              <a:t>Se observó que el modelo fue capaz de distinguir con bastante precisión entre las diferentes clases de imágenes, lo que demuestra su capacidad para identificar casos de COVID-19 y neumonía en los rayos X de tórax.</a:t>
            </a:r>
            <a:endParaRPr lang="es-ES" sz="1200" b="0" i="0" u="none" strike="noStrike" dirty="0">
              <a:solidFill>
                <a:srgbClr val="F4F4F4"/>
              </a:solidFill>
              <a:effectLst/>
            </a:endParaRPr>
          </a:p>
          <a:p>
            <a:pPr marL="127000">
              <a:buClr>
                <a:schemeClr val="dk1"/>
              </a:buClr>
              <a:buSzPts val="1600"/>
            </a:pPr>
            <a:endParaRPr lang="es-GT" sz="1200" dirty="0">
              <a:solidFill>
                <a:schemeClr val="dk1"/>
              </a:solidFill>
              <a:latin typeface="Saira"/>
              <a:sym typeface="Saira"/>
            </a:endParaRPr>
          </a:p>
          <a:p>
            <a:pPr marL="457200" indent="-330200">
              <a:buClr>
                <a:schemeClr val="dk1"/>
              </a:buClr>
              <a:buSzPts val="1600"/>
              <a:buFont typeface="Saira"/>
              <a:buChar char="●"/>
            </a:pPr>
            <a:r>
              <a:rPr lang="es-ES" sz="1600" dirty="0">
                <a:solidFill>
                  <a:schemeClr val="dk1"/>
                </a:solidFill>
                <a:latin typeface="Saira"/>
                <a:sym typeface="Saira"/>
              </a:rPr>
              <a:t>Pudimos comprobar las diferencias que existen entre un modelo de CNN y transfer </a:t>
            </a:r>
            <a:r>
              <a:rPr lang="es-ES" sz="1600" dirty="0" err="1">
                <a:solidFill>
                  <a:schemeClr val="dk1"/>
                </a:solidFill>
                <a:latin typeface="Saira"/>
                <a:sym typeface="Saira"/>
              </a:rPr>
              <a:t>learing</a:t>
            </a:r>
            <a:r>
              <a:rPr lang="es-ES" sz="1600" dirty="0">
                <a:solidFill>
                  <a:schemeClr val="dk1"/>
                </a:solidFill>
                <a:latin typeface="Saira"/>
                <a:sym typeface="Saira"/>
              </a:rPr>
              <a:t> y como pueden desempeñarse de distintas maneras en un mismo problema, así como ver el diferente comportamiento de métricas.</a:t>
            </a:r>
            <a:endParaRPr lang="es-GT" sz="1600" dirty="0">
              <a:solidFill>
                <a:schemeClr val="dk1"/>
              </a:solidFill>
              <a:latin typeface="Saira"/>
              <a:sym typeface="Saira"/>
            </a:endParaRPr>
          </a:p>
        </p:txBody>
      </p:sp>
      <p:pic>
        <p:nvPicPr>
          <p:cNvPr id="1026" name="Picture 2" descr="Conclusiones png imágenes | PNGWing">
            <a:extLst>
              <a:ext uri="{FF2B5EF4-FFF2-40B4-BE49-F238E27FC236}">
                <a16:creationId xmlns:a16="http://schemas.microsoft.com/office/drawing/2014/main" id="{AF4277CF-3B0A-FE23-2FA6-393CAEE93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32" b="96875" l="10000" r="92222">
                        <a14:foregroundMark x1="15278" y1="87723" x2="15278" y2="87723"/>
                        <a14:foregroundMark x1="13333" y1="94643" x2="13333" y2="94643"/>
                        <a14:foregroundMark x1="10833" y1="96875" x2="10833" y2="96875"/>
                        <a14:foregroundMark x1="66667" y1="6473" x2="66667" y2="6473"/>
                        <a14:foregroundMark x1="67222" y1="2455" x2="67222" y2="2455"/>
                        <a14:foregroundMark x1="92222" y1="80134" x2="92222" y2="801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5021" y="190933"/>
            <a:ext cx="989336" cy="1231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55"/>
          <p:cNvSpPr txBox="1">
            <a:spLocks noGrp="1"/>
          </p:cNvSpPr>
          <p:nvPr>
            <p:ph type="title"/>
          </p:nvPr>
        </p:nvSpPr>
        <p:spPr>
          <a:xfrm>
            <a:off x="726225" y="349276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GT" dirty="0"/>
              <a:t>Mejoras a futuro</a:t>
            </a:r>
            <a:br>
              <a:rPr lang="es-GT" dirty="0"/>
            </a:br>
            <a:endParaRPr dirty="0"/>
          </a:p>
        </p:txBody>
      </p:sp>
      <p:grpSp>
        <p:nvGrpSpPr>
          <p:cNvPr id="679" name="Google Shape;679;p55"/>
          <p:cNvGrpSpPr/>
          <p:nvPr/>
        </p:nvGrpSpPr>
        <p:grpSpPr>
          <a:xfrm>
            <a:off x="1085216" y="1432954"/>
            <a:ext cx="6973568" cy="2945146"/>
            <a:chOff x="1085216" y="1432954"/>
            <a:chExt cx="6973568" cy="2945146"/>
          </a:xfrm>
        </p:grpSpPr>
        <p:sp>
          <p:nvSpPr>
            <p:cNvPr id="680" name="Google Shape;680;p55"/>
            <p:cNvSpPr/>
            <p:nvPr/>
          </p:nvSpPr>
          <p:spPr>
            <a:xfrm>
              <a:off x="1085216" y="1432954"/>
              <a:ext cx="738026" cy="742075"/>
            </a:xfrm>
            <a:custGeom>
              <a:avLst/>
              <a:gdLst/>
              <a:ahLst/>
              <a:cxnLst/>
              <a:rect l="l" t="t" r="r" b="b"/>
              <a:pathLst>
                <a:path w="41346" h="41347" extrusionOk="0">
                  <a:moveTo>
                    <a:pt x="1" y="1"/>
                  </a:moveTo>
                  <a:lnTo>
                    <a:pt x="1" y="41346"/>
                  </a:lnTo>
                  <a:lnTo>
                    <a:pt x="3429" y="41346"/>
                  </a:lnTo>
                  <a:lnTo>
                    <a:pt x="3429" y="3530"/>
                  </a:lnTo>
                  <a:lnTo>
                    <a:pt x="41346" y="3530"/>
                  </a:lnTo>
                  <a:lnTo>
                    <a:pt x="41346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5"/>
            <p:cNvSpPr/>
            <p:nvPr/>
          </p:nvSpPr>
          <p:spPr>
            <a:xfrm>
              <a:off x="1085216" y="3636043"/>
              <a:ext cx="738026" cy="742057"/>
            </a:xfrm>
            <a:custGeom>
              <a:avLst/>
              <a:gdLst/>
              <a:ahLst/>
              <a:cxnLst/>
              <a:rect l="l" t="t" r="r" b="b"/>
              <a:pathLst>
                <a:path w="41346" h="41346" extrusionOk="0">
                  <a:moveTo>
                    <a:pt x="1" y="1"/>
                  </a:moveTo>
                  <a:lnTo>
                    <a:pt x="1" y="41346"/>
                  </a:lnTo>
                  <a:lnTo>
                    <a:pt x="41346" y="41346"/>
                  </a:lnTo>
                  <a:lnTo>
                    <a:pt x="41346" y="37816"/>
                  </a:lnTo>
                  <a:lnTo>
                    <a:pt x="3429" y="37816"/>
                  </a:lnTo>
                  <a:lnTo>
                    <a:pt x="3429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5"/>
            <p:cNvSpPr/>
            <p:nvPr/>
          </p:nvSpPr>
          <p:spPr>
            <a:xfrm>
              <a:off x="7320758" y="3636043"/>
              <a:ext cx="738026" cy="742057"/>
            </a:xfrm>
            <a:custGeom>
              <a:avLst/>
              <a:gdLst/>
              <a:ahLst/>
              <a:cxnLst/>
              <a:rect l="l" t="t" r="r" b="b"/>
              <a:pathLst>
                <a:path w="41346" h="41346" extrusionOk="0">
                  <a:moveTo>
                    <a:pt x="37917" y="1"/>
                  </a:moveTo>
                  <a:lnTo>
                    <a:pt x="37917" y="37816"/>
                  </a:lnTo>
                  <a:lnTo>
                    <a:pt x="0" y="37816"/>
                  </a:lnTo>
                  <a:lnTo>
                    <a:pt x="0" y="41346"/>
                  </a:lnTo>
                  <a:lnTo>
                    <a:pt x="41345" y="41346"/>
                  </a:lnTo>
                  <a:lnTo>
                    <a:pt x="41345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5"/>
            <p:cNvSpPr/>
            <p:nvPr/>
          </p:nvSpPr>
          <p:spPr>
            <a:xfrm>
              <a:off x="7320758" y="1432954"/>
              <a:ext cx="738026" cy="742075"/>
            </a:xfrm>
            <a:custGeom>
              <a:avLst/>
              <a:gdLst/>
              <a:ahLst/>
              <a:cxnLst/>
              <a:rect l="l" t="t" r="r" b="b"/>
              <a:pathLst>
                <a:path w="41346" h="41347" extrusionOk="0">
                  <a:moveTo>
                    <a:pt x="0" y="1"/>
                  </a:moveTo>
                  <a:lnTo>
                    <a:pt x="0" y="3530"/>
                  </a:lnTo>
                  <a:lnTo>
                    <a:pt x="37917" y="3530"/>
                  </a:lnTo>
                  <a:lnTo>
                    <a:pt x="37917" y="41346"/>
                  </a:lnTo>
                  <a:lnTo>
                    <a:pt x="41345" y="41346"/>
                  </a:lnTo>
                  <a:lnTo>
                    <a:pt x="41345" y="1"/>
                  </a:lnTo>
                  <a:close/>
                </a:path>
              </a:pathLst>
            </a:custGeom>
            <a:solidFill>
              <a:srgbClr val="A7E8F3">
                <a:alpha val="53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4" name="Google Shape;684;p55"/>
          <p:cNvSpPr txBox="1">
            <a:spLocks noGrp="1"/>
          </p:cNvSpPr>
          <p:nvPr>
            <p:ph type="subTitle" idx="1"/>
          </p:nvPr>
        </p:nvSpPr>
        <p:spPr>
          <a:xfrm>
            <a:off x="1344454" y="1641422"/>
            <a:ext cx="6427946" cy="26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● </a:t>
            </a:r>
            <a:r>
              <a:rPr lang="es-ES" dirty="0">
                <a:solidFill>
                  <a:schemeClr val="dk1"/>
                </a:solidFill>
              </a:rPr>
              <a:t>Recopilación de un </a:t>
            </a:r>
            <a:r>
              <a:rPr lang="es-ES" dirty="0" err="1">
                <a:solidFill>
                  <a:schemeClr val="dk1"/>
                </a:solidFill>
              </a:rPr>
              <a:t>dataset</a:t>
            </a:r>
            <a:r>
              <a:rPr lang="es-ES" dirty="0">
                <a:solidFill>
                  <a:schemeClr val="dk1"/>
                </a:solidFill>
              </a:rPr>
              <a:t> más grande.</a:t>
            </a:r>
          </a:p>
          <a:p>
            <a:pPr marL="0" indent="0">
              <a:spcBef>
                <a:spcPts val="1600"/>
              </a:spcBef>
            </a:pPr>
            <a:r>
              <a:rPr lang="en-US" dirty="0">
                <a:solidFill>
                  <a:schemeClr val="dk1"/>
                </a:solidFill>
              </a:rPr>
              <a:t>● </a:t>
            </a:r>
            <a:r>
              <a:rPr lang="es-ES" dirty="0">
                <a:solidFill>
                  <a:schemeClr val="dk1"/>
                </a:solidFill>
              </a:rPr>
              <a:t>Implementación de técnicas de aumento de datos.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● </a:t>
            </a:r>
            <a:r>
              <a:rPr lang="es-ES" dirty="0">
                <a:solidFill>
                  <a:schemeClr val="dk1"/>
                </a:solidFill>
              </a:rPr>
              <a:t>Exploración de arquitecturas de modelos más </a:t>
            </a:r>
            <a:r>
              <a:rPr lang="es-ES">
                <a:solidFill>
                  <a:schemeClr val="dk1"/>
                </a:solidFill>
              </a:rPr>
              <a:t>avanzadas.</a:t>
            </a:r>
            <a:endParaRPr lang="es-ES" dirty="0">
              <a:solidFill>
                <a:schemeClr val="dk1"/>
              </a:solidFill>
            </a:endParaRPr>
          </a:p>
        </p:txBody>
      </p:sp>
      <p:grpSp>
        <p:nvGrpSpPr>
          <p:cNvPr id="2" name="Google Shape;11334;p77">
            <a:extLst>
              <a:ext uri="{FF2B5EF4-FFF2-40B4-BE49-F238E27FC236}">
                <a16:creationId xmlns:a16="http://schemas.microsoft.com/office/drawing/2014/main" id="{B760C986-056F-FF65-58DA-C649472FD3BB}"/>
              </a:ext>
            </a:extLst>
          </p:cNvPr>
          <p:cNvGrpSpPr/>
          <p:nvPr/>
        </p:nvGrpSpPr>
        <p:grpSpPr>
          <a:xfrm>
            <a:off x="5380037" y="3638794"/>
            <a:ext cx="1654337" cy="1313456"/>
            <a:chOff x="-62882850" y="1999375"/>
            <a:chExt cx="315850" cy="250500"/>
          </a:xfrm>
          <a:solidFill>
            <a:schemeClr val="tx2">
              <a:lumMod val="75000"/>
            </a:schemeClr>
          </a:solidFill>
        </p:grpSpPr>
        <p:sp>
          <p:nvSpPr>
            <p:cNvPr id="3" name="Google Shape;11335;p77">
              <a:extLst>
                <a:ext uri="{FF2B5EF4-FFF2-40B4-BE49-F238E27FC236}">
                  <a16:creationId xmlns:a16="http://schemas.microsoft.com/office/drawing/2014/main" id="{9121EE5F-C852-F08F-8390-B4AB07BCB886}"/>
                </a:ext>
              </a:extLst>
            </p:cNvPr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336;p77">
              <a:extLst>
                <a:ext uri="{FF2B5EF4-FFF2-40B4-BE49-F238E27FC236}">
                  <a16:creationId xmlns:a16="http://schemas.microsoft.com/office/drawing/2014/main" id="{BE1C866A-EAF6-6FFF-B647-124520D273F3}"/>
                </a:ext>
              </a:extLst>
            </p:cNvPr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5667989-F8F6-0F61-DA76-1F1D39DE3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58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155542"/>
      </p:ext>
    </p:extLst>
  </p:cSld>
  <p:clrMapOvr>
    <a:masterClrMapping/>
  </p:clrMapOvr>
</p:sld>
</file>

<file path=ppt/theme/theme1.xml><?xml version="1.0" encoding="utf-8"?>
<a:theme xmlns:a="http://schemas.openxmlformats.org/drawingml/2006/main" name="Pulmonary Disease by Slidesgo">
  <a:themeElements>
    <a:clrScheme name="Simple Light">
      <a:dk1>
        <a:srgbClr val="FFFFFF"/>
      </a:dk1>
      <a:lt1>
        <a:srgbClr val="FFFFFF"/>
      </a:lt1>
      <a:dk2>
        <a:srgbClr val="FFFFFF"/>
      </a:dk2>
      <a:lt2>
        <a:srgbClr val="2ED3D6"/>
      </a:lt2>
      <a:accent1>
        <a:srgbClr val="FFFFFF"/>
      </a:accent1>
      <a:accent2>
        <a:srgbClr val="0000FF"/>
      </a:accent2>
      <a:accent3>
        <a:srgbClr val="00F3FF"/>
      </a:accent3>
      <a:accent4>
        <a:srgbClr val="A7E8F3"/>
      </a:accent4>
      <a:accent5>
        <a:srgbClr val="2ED3D6"/>
      </a:accent5>
      <a:accent6>
        <a:srgbClr val="EAF9FC"/>
      </a:accent6>
      <a:hlink>
        <a:srgbClr val="C8FE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415</Words>
  <Application>Microsoft Office PowerPoint</Application>
  <PresentationFormat>Presentación en pantalla (16:9)</PresentationFormat>
  <Paragraphs>78</Paragraphs>
  <Slides>10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Saira</vt:lpstr>
      <vt:lpstr>Arial</vt:lpstr>
      <vt:lpstr>Pulmonary Disease by Slidesgo</vt:lpstr>
      <vt:lpstr>Detección de covid-19 y Neumonía</vt:lpstr>
      <vt:lpstr>Introducción</vt:lpstr>
      <vt:lpstr>Descripción del Dataset</vt:lpstr>
      <vt:lpstr>Metodología</vt:lpstr>
      <vt:lpstr>Metodología</vt:lpstr>
      <vt:lpstr>Resultados</vt:lpstr>
      <vt:lpstr>Conclusiones</vt:lpstr>
      <vt:lpstr>Mejoras a futuro 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Detección de covid-19 y Neumonía</dc:title>
  <dc:creator>Samantha Rodas</dc:creator>
  <cp:lastModifiedBy>Samantha Rodas</cp:lastModifiedBy>
  <cp:revision>6</cp:revision>
  <dcterms:modified xsi:type="dcterms:W3CDTF">2023-05-31T00:12:02Z</dcterms:modified>
</cp:coreProperties>
</file>